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670" r:id="rId3"/>
  </p:sldMasterIdLst>
  <p:notesMasterIdLst>
    <p:notesMasterId r:id="rId118"/>
  </p:notesMasterIdLst>
  <p:handoutMasterIdLst>
    <p:handoutMasterId r:id="rId119"/>
  </p:handoutMasterIdLst>
  <p:sldIdLst>
    <p:sldId id="465" r:id="rId4"/>
    <p:sldId id="517" r:id="rId5"/>
    <p:sldId id="545" r:id="rId6"/>
    <p:sldId id="466" r:id="rId7"/>
    <p:sldId id="301" r:id="rId8"/>
    <p:sldId id="470" r:id="rId9"/>
    <p:sldId id="471" r:id="rId10"/>
    <p:sldId id="472" r:id="rId11"/>
    <p:sldId id="473" r:id="rId12"/>
    <p:sldId id="467" r:id="rId13"/>
    <p:sldId id="469" r:id="rId14"/>
    <p:sldId id="481" r:id="rId15"/>
    <p:sldId id="474" r:id="rId16"/>
    <p:sldId id="475" r:id="rId17"/>
    <p:sldId id="476" r:id="rId18"/>
    <p:sldId id="477" r:id="rId19"/>
    <p:sldId id="478" r:id="rId20"/>
    <p:sldId id="480" r:id="rId21"/>
    <p:sldId id="482" r:id="rId22"/>
    <p:sldId id="488" r:id="rId23"/>
    <p:sldId id="483" r:id="rId24"/>
    <p:sldId id="484" r:id="rId25"/>
    <p:sldId id="485" r:id="rId26"/>
    <p:sldId id="546" r:id="rId27"/>
    <p:sldId id="487" r:id="rId28"/>
    <p:sldId id="552" r:id="rId29"/>
    <p:sldId id="468" r:id="rId30"/>
    <p:sldId id="493" r:id="rId31"/>
    <p:sldId id="500" r:id="rId32"/>
    <p:sldId id="497" r:id="rId33"/>
    <p:sldId id="498" r:id="rId34"/>
    <p:sldId id="499" r:id="rId35"/>
    <p:sldId id="501" r:id="rId36"/>
    <p:sldId id="515" r:id="rId37"/>
    <p:sldId id="516" r:id="rId38"/>
    <p:sldId id="519" r:id="rId39"/>
    <p:sldId id="502" r:id="rId40"/>
    <p:sldId id="503" r:id="rId41"/>
    <p:sldId id="504" r:id="rId42"/>
    <p:sldId id="505" r:id="rId43"/>
    <p:sldId id="507" r:id="rId44"/>
    <p:sldId id="514" r:id="rId45"/>
    <p:sldId id="513" r:id="rId46"/>
    <p:sldId id="494" r:id="rId47"/>
    <p:sldId id="495" r:id="rId48"/>
    <p:sldId id="510" r:id="rId49"/>
    <p:sldId id="511" r:id="rId50"/>
    <p:sldId id="512" r:id="rId51"/>
    <p:sldId id="518" r:id="rId52"/>
    <p:sldId id="521" r:id="rId53"/>
    <p:sldId id="522" r:id="rId54"/>
    <p:sldId id="523" r:id="rId55"/>
    <p:sldId id="524" r:id="rId56"/>
    <p:sldId id="525" r:id="rId57"/>
    <p:sldId id="526" r:id="rId58"/>
    <p:sldId id="527" r:id="rId59"/>
    <p:sldId id="310" r:id="rId60"/>
    <p:sldId id="528" r:id="rId61"/>
    <p:sldId id="529" r:id="rId62"/>
    <p:sldId id="531" r:id="rId63"/>
    <p:sldId id="532" r:id="rId64"/>
    <p:sldId id="533" r:id="rId65"/>
    <p:sldId id="534" r:id="rId66"/>
    <p:sldId id="535" r:id="rId67"/>
    <p:sldId id="536" r:id="rId68"/>
    <p:sldId id="537" r:id="rId69"/>
    <p:sldId id="538" r:id="rId70"/>
    <p:sldId id="539" r:id="rId71"/>
    <p:sldId id="540" r:id="rId72"/>
    <p:sldId id="541" r:id="rId73"/>
    <p:sldId id="542" r:id="rId74"/>
    <p:sldId id="543" r:id="rId75"/>
    <p:sldId id="544" r:id="rId76"/>
    <p:sldId id="560" r:id="rId77"/>
    <p:sldId id="558" r:id="rId78"/>
    <p:sldId id="547" r:id="rId79"/>
    <p:sldId id="548" r:id="rId80"/>
    <p:sldId id="549" r:id="rId81"/>
    <p:sldId id="550" r:id="rId82"/>
    <p:sldId id="581" r:id="rId83"/>
    <p:sldId id="551" r:id="rId84"/>
    <p:sldId id="582" r:id="rId85"/>
    <p:sldId id="554" r:id="rId86"/>
    <p:sldId id="555" r:id="rId87"/>
    <p:sldId id="556" r:id="rId88"/>
    <p:sldId id="579" r:id="rId89"/>
    <p:sldId id="426" r:id="rId90"/>
    <p:sldId id="557" r:id="rId91"/>
    <p:sldId id="584" r:id="rId92"/>
    <p:sldId id="561" r:id="rId93"/>
    <p:sldId id="562" r:id="rId94"/>
    <p:sldId id="576" r:id="rId95"/>
    <p:sldId id="580" r:id="rId96"/>
    <p:sldId id="577" r:id="rId97"/>
    <p:sldId id="563" r:id="rId98"/>
    <p:sldId id="564" r:id="rId99"/>
    <p:sldId id="565" r:id="rId100"/>
    <p:sldId id="568" r:id="rId101"/>
    <p:sldId id="569" r:id="rId102"/>
    <p:sldId id="567" r:id="rId103"/>
    <p:sldId id="570" r:id="rId104"/>
    <p:sldId id="571" r:id="rId105"/>
    <p:sldId id="572" r:id="rId106"/>
    <p:sldId id="573" r:id="rId107"/>
    <p:sldId id="574" r:id="rId108"/>
    <p:sldId id="578" r:id="rId109"/>
    <p:sldId id="583" r:id="rId110"/>
    <p:sldId id="464" r:id="rId111"/>
    <p:sldId id="486" r:id="rId112"/>
    <p:sldId id="506" r:id="rId113"/>
    <p:sldId id="509" r:id="rId114"/>
    <p:sldId id="479" r:id="rId115"/>
    <p:sldId id="508" r:id="rId116"/>
    <p:sldId id="530" r:id="rId1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Vennéguès" initials="PV" lastIdx="1" clrIdx="0">
    <p:extLst>
      <p:ext uri="{19B8F6BF-5375-455C-9EA6-DF929625EA0E}">
        <p15:presenceInfo xmlns:p15="http://schemas.microsoft.com/office/powerpoint/2012/main" userId="S-1-5-21-1547161642-926492609-839522115-1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FF50"/>
    <a:srgbClr val="00B450"/>
    <a:srgbClr val="00C850"/>
    <a:srgbClr val="00DC6F"/>
    <a:srgbClr val="FF6600"/>
    <a:srgbClr val="00FF00"/>
    <a:srgbClr val="00FFFF"/>
    <a:srgbClr val="FFFF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6713" autoAdjust="0"/>
  </p:normalViewPr>
  <p:slideViewPr>
    <p:cSldViewPr>
      <p:cViewPr varScale="1">
        <p:scale>
          <a:sx n="72" d="100"/>
          <a:sy n="72" d="100"/>
        </p:scale>
        <p:origin x="1146" y="96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-143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23"/>
    </p:cViewPr>
  </p:sorterViewPr>
  <p:notesViewPr>
    <p:cSldViewPr>
      <p:cViewPr varScale="1">
        <p:scale>
          <a:sx n="94" d="100"/>
          <a:sy n="94" d="100"/>
        </p:scale>
        <p:origin x="4080" y="101"/>
      </p:cViewPr>
      <p:guideLst>
        <p:guide orient="horz" pos="2880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tableStyles" Target="tableStyle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3B11E-E8CB-4B9B-8C14-9CA58D286E42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8BE1A-6C23-430E-9E99-95A6D620A1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388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FAE81-6BDE-4B9A-8469-2FADEF5CCDC0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583C9-6600-4C97-9A93-9C5666E2F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82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53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735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42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49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944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548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44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311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650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281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67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527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685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517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596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115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52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665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31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810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261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257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627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225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542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017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377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508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4851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508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590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971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20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3984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16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8475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5485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084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192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9895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565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4405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5323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10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900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9776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5809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5699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925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3079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5941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0367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8256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1128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397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1956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4063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7637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5919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5767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5910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4268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8736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5629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443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574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5899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9258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0339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6580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4191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600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4440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5074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9544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2005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526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4377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674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4771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9152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6814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4404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7973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0063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589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58866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576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59044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1806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8891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15152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62885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02060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9699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8347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E431-A3CC-4E0B-B11E-148ED25EE514}" type="slidenum">
              <a:rPr lang="fr-FR" smtClean="0"/>
              <a:pPr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53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E2298C-8DBA-4E6E-8845-441B768887C9}" type="datetime1">
              <a:rPr lang="fr-FR" smtClean="0"/>
              <a:t>24/06/2025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3931-9E5B-421F-BBDE-8C1C3095E1E9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933" y="-2876"/>
            <a:ext cx="7984006" cy="695572"/>
          </a:xfrm>
          <a:gradFill>
            <a:gsLst>
              <a:gs pos="0">
                <a:schemeClr val="tx2"/>
              </a:gs>
              <a:gs pos="69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2" descr="logo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6939" y="1082"/>
            <a:ext cx="113665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991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68735C-94C9-477E-8111-69FDEBE7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D7D-702D-4F8E-99B3-0AA801E43EAA}" type="datetime1">
              <a:rPr lang="fr-FR" smtClean="0"/>
              <a:t>24/06/2025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1D0F9E-D535-4B1C-AC04-140B2D06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1CEBAB-304E-4D08-B2FB-D6D65868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53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3B1FCB-F27A-4AD4-9744-AC8DA479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733230-A8D4-46ED-99C5-EC69C46CF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642846-D2B6-45B8-BCD3-7C9910A1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F32242-C8EE-4053-9ED4-E558F3B7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E3E3-7B89-42F0-90F7-9E131C899B1F}" type="datetime1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86F12-240C-4DE3-BC58-3D5D8E7E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09D91-4D73-4BFA-B7AA-B6B24B8D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40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52059-F9B4-49D3-AF28-667A50D6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8B0FEC5-2C5E-466F-87C6-E6F4E5BBF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D31182-43A2-4EAB-A14B-FB3885D3F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2B7AEA-B28D-4F7F-9DA2-0C9BEFF9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2694-A5AD-4AA1-8457-A3A82D9BDEB9}" type="datetime1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219492-DB4E-425A-B83F-7EAFB972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4FB731-2CF9-406C-8C8D-0468D5AE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27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EE4D81-AD35-44F2-8F58-A552A9DA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BD78B5-58C3-4465-A606-BAB3CC04C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E10319-A83D-4621-91AB-29D6CFA7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A9B0-4A23-48F4-AF48-BE6859C20117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8B3FA1-C0A2-4421-B7A7-A43772D0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D7890F-5C8A-40D7-B895-F1A33BFC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159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587B92-65A7-4A7C-ABF0-BDE01A283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8AC849-D6A2-46E9-9D27-23515732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482B96-3E8A-4646-BACD-61AC051C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068E-70CB-4516-BE5E-A58F6352D46F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C033F-C614-4C9C-9D93-30812FFA6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2A2297-D5DE-4B30-BB6D-AC49D625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24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07/11/2023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thématique CMDO+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3931-9E5B-421F-BBDE-8C1C3095E1E9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933" y="-2876"/>
            <a:ext cx="7984006" cy="695572"/>
          </a:xfrm>
          <a:gradFill>
            <a:gsLst>
              <a:gs pos="0">
                <a:schemeClr val="tx2"/>
              </a:gs>
              <a:gs pos="69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6" name="Picture 2" descr="logo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6939" y="1082"/>
            <a:ext cx="113665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0463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FB92-5D74-49CA-896D-5BAECA14111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3931-9E5B-421F-BBDE-8C1C3095E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04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862F-236E-4429-8A4D-1675920285AC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3931-9E5B-421F-BBDE-8C1C3095E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6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D08960-D8A2-4B44-A3C7-6B0228D43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12BD0E-3716-4308-8E19-CA92E425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C902D5-486E-45A2-90EC-96B1F93F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93FD7-C690-4DF0-AE36-3DF77B31CCA9}" type="slidenum">
              <a:rPr lang="en-GB" altLang="en-US"/>
              <a:pPr/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007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3E71-B212-406E-9083-0E7A845B0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CB555E-8092-45EE-A492-16FD13C72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326835-C5D2-4E3E-B8DD-70675DAC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1A44-DBB8-483B-A84B-0FCF3E4BC7B3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FD1049-F700-4453-87E6-6CDFD34F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A7C9B-75E2-40A9-838B-6ADD1FA3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98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4C412-89B2-4B6A-BE91-F7C83052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5415CB-0178-4884-ACEC-69A4A380F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3391B6-C346-428D-A556-022D3533A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78C8-2BE9-485B-97B1-C2948AF8C2E6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0D6317-EBF5-45F8-A9B1-98C9BC64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C96705-E704-485B-9A13-255D9438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16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85BD6B-6093-464A-90F5-6A05F87E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D5E7A0-2C57-4DC8-9055-D79880D73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72D1F-8111-4C23-86AF-4943C380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89F3F-F7A9-4797-A295-740E7E299F9B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D4E53E-EC20-4A85-834E-F3B3CD7D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2EAB5F-C8AE-4DEC-AEB8-A936AC01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14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930E3-A699-4B9D-B70C-7A892C1B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AE8D8C-7DAA-4331-B26D-7AE595712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7B6EAC-8A75-4861-923D-82C02866A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E73EA4-8462-4624-ACF3-991FE617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1F77-6584-4D6D-8163-C2BACA2616DC}" type="datetime1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FF96BD-529A-4363-8EA6-291592D38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595C9E-88B1-4569-8FF9-F95DB2AB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97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A39B2-4010-41EE-A8E4-D18FC115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4BC38C-64FD-4FB2-A591-7746B1BE0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7FED2C-3292-4659-A0FC-53A07AEA7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88BEE7-62BE-431D-938F-B6F906C1A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01860D-62E3-418C-A226-AD99320ED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8D22F3-2F16-4D57-B650-B69C0BFA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7B-EEB4-4D1D-A444-83A25A3AF295}" type="datetime1">
              <a:rPr lang="fr-FR" smtClean="0"/>
              <a:t>24/06/2025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B3AEC2-A08A-4A9D-940D-8D8850917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65A341-70B0-4DC7-ADBE-E1700013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31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AB71F-1FE1-43B4-875E-708060CE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998551-7E13-4977-A47B-867ACA84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B137-6281-40B4-8BA5-5668A78DE0DF}" type="datetime1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01D948F-3379-41A7-88EC-17E21ACB5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4795EE-AD6F-4BA3-8882-B7AFEA7F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61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D13A8-3AE6-4CF9-82F1-172746BE60F6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A3931-9E5B-421F-BBDE-8C1C3095E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2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9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1862B1B-D685-49E0-A2DD-BF193F5C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161DDE-247D-44FE-BA04-4397C248A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5B6C3-074C-4D2D-A059-489118A39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C641-F792-4C9B-B2FD-DF732A66CBF8}" type="datetime1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6D25C7-573F-40E5-8176-A74BEFF80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école d'été sur l'épitaxie MATEPI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697227-2B85-4357-90D7-674C644A6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A90A3-3129-4758-96E4-3BA0CF42A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26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6FB92-5D74-49CA-896D-5BAECA14111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A3931-9E5B-421F-BBDE-8C1C3095E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05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tif"/><Relationship Id="rId3" Type="http://schemas.openxmlformats.org/officeDocument/2006/relationships/image" Target="../media/image135.tif"/><Relationship Id="rId7" Type="http://schemas.openxmlformats.org/officeDocument/2006/relationships/image" Target="../media/image139.t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if"/><Relationship Id="rId5" Type="http://schemas.openxmlformats.org/officeDocument/2006/relationships/image" Target="../media/image137.tif"/><Relationship Id="rId4" Type="http://schemas.openxmlformats.org/officeDocument/2006/relationships/image" Target="../media/image136.t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notesSlide" Target="../notesSlides/notesSlide8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emf"/><Relationship Id="rId4" Type="http://schemas.openxmlformats.org/officeDocument/2006/relationships/image" Target="../media/image147.emf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79006406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54.emf"/><Relationship Id="rId4" Type="http://schemas.openxmlformats.org/officeDocument/2006/relationships/oleObject" Target="../embeddings/oleObject18.bin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emf"/><Relationship Id="rId7" Type="http://schemas.openxmlformats.org/officeDocument/2006/relationships/image" Target="../media/image159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emf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sino.com/EM/" TargetMode="External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jpeg"/><Relationship Id="rId5" Type="http://schemas.openxmlformats.org/officeDocument/2006/relationships/image" Target="../media/image79.emf"/><Relationship Id="rId4" Type="http://schemas.openxmlformats.org/officeDocument/2006/relationships/oleObject" Target="../embeddings/oleObject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wmf"/><Relationship Id="rId4" Type="http://schemas.openxmlformats.org/officeDocument/2006/relationships/image" Target="../media/image8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afmworkshop.com/" TargetMode="External"/><Relationship Id="rId4" Type="http://schemas.openxmlformats.org/officeDocument/2006/relationships/hyperlink" Target="https://culturesciences.chimie.ens.fr/thematiques/chimie-analytique/la-microscopie-a-force-atomique-pour-l-observation-de-molecules-avec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8.bin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3.jpeg"/><Relationship Id="rId4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notesSlide" Target="../notesSlides/notesSlide71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09.wmf"/><Relationship Id="rId4" Type="http://schemas.openxmlformats.org/officeDocument/2006/relationships/image" Target="../media/image106.jpg"/><Relationship Id="rId9" Type="http://schemas.openxmlformats.org/officeDocument/2006/relationships/oleObject" Target="../embeddings/oleObject13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crhea.cnrs.fr/ACT-M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5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7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16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g"/><Relationship Id="rId4" Type="http://schemas.openxmlformats.org/officeDocument/2006/relationships/image" Target="../media/image125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5" Type="http://schemas.openxmlformats.org/officeDocument/2006/relationships/image" Target="../media/image129.jpeg"/><Relationship Id="rId4" Type="http://schemas.openxmlformats.org/officeDocument/2006/relationships/image" Target="../media/image128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 descr="logo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764" y="5745392"/>
            <a:ext cx="1676382" cy="812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1536993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Structural and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epitaxial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layers</a:t>
            </a:r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18" descr="logoCNRSangla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426" y="5678899"/>
            <a:ext cx="945651" cy="94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670694"/>
              </p:ext>
            </p:extLst>
          </p:nvPr>
        </p:nvGraphicFramePr>
        <p:xfrm>
          <a:off x="4824028" y="5898320"/>
          <a:ext cx="1995296" cy="50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" name="Image" r:id="rId6" imgW="5650560" imgH="1434600" progId="Photoshop.Image.7">
                  <p:embed/>
                </p:oleObj>
              </mc:Choice>
              <mc:Fallback>
                <p:oleObj name="Image" r:id="rId6" imgW="5650560" imgH="1434600" progId="Photoshop.Image.7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4028" y="5898320"/>
                        <a:ext cx="1995296" cy="50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6800" y="2696235"/>
            <a:ext cx="8640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dvOTdc65c3dc"/>
              </a:rPr>
              <a:t>P. Vennéguès</a:t>
            </a:r>
          </a:p>
          <a:p>
            <a:pPr algn="ctr"/>
            <a:r>
              <a:rPr lang="en-US" sz="2400" dirty="0">
                <a:latin typeface="AdvOTdc65c3dc"/>
              </a:rPr>
              <a:t>Centre de Recherche sur </a:t>
            </a:r>
            <a:r>
              <a:rPr lang="en-US" sz="2400" dirty="0" err="1">
                <a:latin typeface="AdvOTdc65c3dc"/>
              </a:rPr>
              <a:t>l’Hétéroépitaxie</a:t>
            </a:r>
            <a:r>
              <a:rPr lang="en-US" sz="2400" dirty="0">
                <a:latin typeface="AdvOTdc65c3dc"/>
              </a:rPr>
              <a:t> et </a:t>
            </a:r>
            <a:r>
              <a:rPr lang="en-US" sz="2400" dirty="0" err="1">
                <a:latin typeface="AdvOTdc65c3dc"/>
              </a:rPr>
              <a:t>ses</a:t>
            </a:r>
            <a:r>
              <a:rPr lang="en-US" sz="2400" dirty="0">
                <a:latin typeface="AdvOTdc65c3dc"/>
              </a:rPr>
              <a:t> Applications</a:t>
            </a:r>
          </a:p>
          <a:p>
            <a:pPr algn="ctr"/>
            <a:r>
              <a:rPr lang="en-US" sz="2400" dirty="0">
                <a:latin typeface="AdvOTdc65c3dc"/>
              </a:rPr>
              <a:t>UMR7073</a:t>
            </a:r>
          </a:p>
          <a:p>
            <a:pPr algn="ctr"/>
            <a:r>
              <a:rPr lang="en-US" sz="2400" dirty="0">
                <a:latin typeface="AdvOTdc65c3dc"/>
              </a:rPr>
              <a:t>Sophia Antipolis</a:t>
            </a:r>
            <a:endParaRPr lang="en-US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D81F69-A9D4-4D33-945F-7DA8FBE3041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15" y="5129824"/>
            <a:ext cx="2174101" cy="15369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10A59D-F458-4B7A-A760-608EF1AE86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650" y="4331874"/>
            <a:ext cx="3972700" cy="125237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DC15D1E-6448-4922-983D-4EA5208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3828" y="6484255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1299482696"/>
      </p:ext>
    </p:extLst>
  </p:cSld>
  <p:clrMapOvr>
    <a:masterClrMapping/>
  </p:clrMapOvr>
  <p:transition advTm="2703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BEA5CA-38C0-47DD-BA08-5A0CC2238922}"/>
              </a:ext>
            </a:extLst>
          </p:cNvPr>
          <p:cNvSpPr txBox="1"/>
          <p:nvPr/>
        </p:nvSpPr>
        <p:spPr>
          <a:xfrm>
            <a:off x="4175956" y="4689140"/>
            <a:ext cx="3130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Piezoelectric module:</a:t>
            </a:r>
          </a:p>
          <a:p>
            <a:r>
              <a:rPr lang="en-US" dirty="0"/>
              <a:t>X-Y displacement (scanning)</a:t>
            </a:r>
          </a:p>
          <a:p>
            <a:r>
              <a:rPr lang="en-US" dirty="0"/>
              <a:t>Z displacement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FE2F9EF-FFDE-4B78-BB09-494F1EC28515}"/>
              </a:ext>
            </a:extLst>
          </p:cNvPr>
          <p:cNvGrpSpPr/>
          <p:nvPr/>
        </p:nvGrpSpPr>
        <p:grpSpPr>
          <a:xfrm>
            <a:off x="467544" y="3537012"/>
            <a:ext cx="2859992" cy="2880000"/>
            <a:chOff x="259706" y="1989000"/>
            <a:chExt cx="2859992" cy="28800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37EB4FE-051D-4430-B6B4-8E0E797F5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5536" y="1989000"/>
              <a:ext cx="2724162" cy="2880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3B5C7D-D108-464D-BE6C-544AAC9F802E}"/>
                </a:ext>
              </a:extLst>
            </p:cNvPr>
            <p:cNvSpPr/>
            <p:nvPr/>
          </p:nvSpPr>
          <p:spPr>
            <a:xfrm>
              <a:off x="259706" y="2204864"/>
              <a:ext cx="25202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A941E7BE-10CF-472B-A388-4D01B636B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00708"/>
            <a:ext cx="2693108" cy="2340000"/>
          </a:xfrm>
          <a:prstGeom prst="rect">
            <a:avLst/>
          </a:prstGeom>
        </p:spPr>
      </p:pic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3D1E96B4-8781-4661-96B7-AF91ECAA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3915350535"/>
      </p:ext>
    </p:extLst>
  </p:cSld>
  <p:clrMapOvr>
    <a:masterClrMapping/>
  </p:clrMapOvr>
  <p:transition advTm="27035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7290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TEM: EDX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1629D2-FBF7-4D9B-97AE-B7DF0B77E474}"/>
              </a:ext>
            </a:extLst>
          </p:cNvPr>
          <p:cNvSpPr txBox="1"/>
          <p:nvPr/>
        </p:nvSpPr>
        <p:spPr>
          <a:xfrm>
            <a:off x="207000" y="1039969"/>
            <a:ext cx="286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Atomic scale EDX</a:t>
            </a:r>
          </a:p>
        </p:txBody>
      </p:sp>
      <p:pic>
        <p:nvPicPr>
          <p:cNvPr id="18" name="Picture 28">
            <a:extLst>
              <a:ext uri="{FF2B5EF4-FFF2-40B4-BE49-F238E27FC236}">
                <a16:creationId xmlns:a16="http://schemas.microsoft.com/office/drawing/2014/main" id="{237E16F7-ECEB-4610-A55C-35D9E35C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9" y="1500406"/>
            <a:ext cx="1319961" cy="3657600"/>
          </a:xfrm>
          <a:prstGeom prst="rect">
            <a:avLst/>
          </a:prstGeom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A9349957-E4C0-47D3-B1BD-7CFFB43A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695" y="1500406"/>
            <a:ext cx="1319961" cy="3657600"/>
          </a:xfrm>
          <a:prstGeom prst="rect">
            <a:avLst/>
          </a:prstGeom>
        </p:spPr>
      </p:pic>
      <p:pic>
        <p:nvPicPr>
          <p:cNvPr id="20" name="Picture 32">
            <a:extLst>
              <a:ext uri="{FF2B5EF4-FFF2-40B4-BE49-F238E27FC236}">
                <a16:creationId xmlns:a16="http://schemas.microsoft.com/office/drawing/2014/main" id="{DBEABD5D-30C5-4E76-B461-EA10FCBFF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27" y="1500406"/>
            <a:ext cx="1319961" cy="3657600"/>
          </a:xfrm>
          <a:prstGeom prst="rect">
            <a:avLst/>
          </a:prstGeom>
        </p:spPr>
      </p:pic>
      <p:pic>
        <p:nvPicPr>
          <p:cNvPr id="21" name="Picture 46">
            <a:extLst>
              <a:ext uri="{FF2B5EF4-FFF2-40B4-BE49-F238E27FC236}">
                <a16:creationId xmlns:a16="http://schemas.microsoft.com/office/drawing/2014/main" id="{5D180F74-BCC7-4B1E-A4AD-BFDE1A175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07" y="1500406"/>
            <a:ext cx="1318145" cy="3657600"/>
          </a:xfrm>
          <a:prstGeom prst="rect">
            <a:avLst/>
          </a:prstGeom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4E90BFB0-1FF4-4782-815F-6493F48D3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8" y="1500406"/>
            <a:ext cx="1318726" cy="3657600"/>
          </a:xfrm>
          <a:prstGeom prst="rect">
            <a:avLst/>
          </a:prstGeom>
        </p:spPr>
      </p:pic>
      <p:pic>
        <p:nvPicPr>
          <p:cNvPr id="23" name="Picture 50">
            <a:extLst>
              <a:ext uri="{FF2B5EF4-FFF2-40B4-BE49-F238E27FC236}">
                <a16:creationId xmlns:a16="http://schemas.microsoft.com/office/drawing/2014/main" id="{D48DB585-5B6C-498A-BF15-21C7F2504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66" y="1500406"/>
            <a:ext cx="1319961" cy="3657600"/>
          </a:xfrm>
          <a:prstGeom prst="rect">
            <a:avLst/>
          </a:prstGeom>
        </p:spPr>
      </p:pic>
      <p:sp>
        <p:nvSpPr>
          <p:cNvPr id="24" name="TextBox 51">
            <a:extLst>
              <a:ext uri="{FF2B5EF4-FFF2-40B4-BE49-F238E27FC236}">
                <a16:creationId xmlns:a16="http://schemas.microsoft.com/office/drawing/2014/main" id="{02F7970A-0D23-47B3-B9D8-FD64F228E582}"/>
              </a:ext>
            </a:extLst>
          </p:cNvPr>
          <p:cNvSpPr txBox="1"/>
          <p:nvPr/>
        </p:nvSpPr>
        <p:spPr>
          <a:xfrm>
            <a:off x="1962891" y="1615909"/>
            <a:ext cx="3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O</a:t>
            </a: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870E44BE-2196-48B9-ACFB-03F4B08C1A11}"/>
              </a:ext>
            </a:extLst>
          </p:cNvPr>
          <p:cNvSpPr txBox="1"/>
          <p:nvPr/>
        </p:nvSpPr>
        <p:spPr>
          <a:xfrm>
            <a:off x="3424327" y="1604680"/>
            <a:ext cx="56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Sr</a:t>
            </a: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ABB09E8C-1676-4831-AF40-7E6B43E9E8E3}"/>
              </a:ext>
            </a:extLst>
          </p:cNvPr>
          <p:cNvSpPr txBox="1"/>
          <p:nvPr/>
        </p:nvSpPr>
        <p:spPr>
          <a:xfrm>
            <a:off x="4511980" y="1604680"/>
            <a:ext cx="56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Fe</a:t>
            </a:r>
          </a:p>
        </p:txBody>
      </p:sp>
      <p:sp>
        <p:nvSpPr>
          <p:cNvPr id="27" name="TextBox 54">
            <a:extLst>
              <a:ext uri="{FF2B5EF4-FFF2-40B4-BE49-F238E27FC236}">
                <a16:creationId xmlns:a16="http://schemas.microsoft.com/office/drawing/2014/main" id="{BFEE1A5F-B7A6-4884-B533-83568F4321FE}"/>
              </a:ext>
            </a:extLst>
          </p:cNvPr>
          <p:cNvSpPr txBox="1"/>
          <p:nvPr/>
        </p:nvSpPr>
        <p:spPr>
          <a:xfrm>
            <a:off x="5973416" y="1593451"/>
            <a:ext cx="61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La</a:t>
            </a:r>
          </a:p>
        </p:txBody>
      </p:sp>
      <p:sp>
        <p:nvSpPr>
          <p:cNvPr id="28" name="TextBox 55">
            <a:extLst>
              <a:ext uri="{FF2B5EF4-FFF2-40B4-BE49-F238E27FC236}">
                <a16:creationId xmlns:a16="http://schemas.microsoft.com/office/drawing/2014/main" id="{619D77B8-0114-4304-B851-0144A719800B}"/>
              </a:ext>
            </a:extLst>
          </p:cNvPr>
          <p:cNvSpPr txBox="1"/>
          <p:nvPr/>
        </p:nvSpPr>
        <p:spPr>
          <a:xfrm>
            <a:off x="7271221" y="1591846"/>
            <a:ext cx="50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Ti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2A08E21-08B3-4BAD-8DED-81AA3E08983E}"/>
              </a:ext>
            </a:extLst>
          </p:cNvPr>
          <p:cNvSpPr txBox="1"/>
          <p:nvPr/>
        </p:nvSpPr>
        <p:spPr>
          <a:xfrm>
            <a:off x="8064388" y="4185084"/>
            <a:ext cx="8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SrTiO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A98D9BF-71D2-4B15-A97C-704562521C67}"/>
              </a:ext>
            </a:extLst>
          </p:cNvPr>
          <p:cNvSpPr txBox="1"/>
          <p:nvPr/>
        </p:nvSpPr>
        <p:spPr>
          <a:xfrm>
            <a:off x="7893379" y="2420888"/>
            <a:ext cx="120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SrLaFeO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2A86B4D-54D7-4143-BF4B-4966BC1B16BE}"/>
              </a:ext>
            </a:extLst>
          </p:cNvPr>
          <p:cNvSpPr txBox="1"/>
          <p:nvPr/>
        </p:nvSpPr>
        <p:spPr>
          <a:xfrm>
            <a:off x="1198221" y="5468975"/>
            <a:ext cx="6723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A. </a:t>
            </a:r>
            <a:r>
              <a:rPr lang="en-US" sz="1400" i="1" dirty="0" err="1"/>
              <a:t>Polfelski</a:t>
            </a:r>
            <a:r>
              <a:rPr lang="en-US" sz="1400" i="1" dirty="0"/>
              <a:t>, Brookhaven National Laboratory (US), Mc Master University(Canada) </a:t>
            </a:r>
          </a:p>
        </p:txBody>
      </p:sp>
    </p:spTree>
    <p:extLst>
      <p:ext uri="{BB962C8B-B14F-4D97-AF65-F5344CB8AC3E}">
        <p14:creationId xmlns:p14="http://schemas.microsoft.com/office/powerpoint/2010/main" val="3373919332"/>
      </p:ext>
    </p:extLst>
  </p:cSld>
  <p:clrMapOvr>
    <a:masterClrMapping/>
  </p:clrMapOvr>
  <p:transition advTm="27035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B1CD9D6-ED78-40BB-8405-298CC36C65FE}"/>
              </a:ext>
            </a:extLst>
          </p:cNvPr>
          <p:cNvGrpSpPr/>
          <p:nvPr/>
        </p:nvGrpSpPr>
        <p:grpSpPr>
          <a:xfrm>
            <a:off x="1287000" y="2349000"/>
            <a:ext cx="4699572" cy="3703556"/>
            <a:chOff x="742747" y="2453640"/>
            <a:chExt cx="4007795" cy="3105849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5C612F0-B17B-49FD-A9CA-3D3A88CFB745}"/>
                </a:ext>
              </a:extLst>
            </p:cNvPr>
            <p:cNvGrpSpPr/>
            <p:nvPr/>
          </p:nvGrpSpPr>
          <p:grpSpPr>
            <a:xfrm>
              <a:off x="742747" y="2453640"/>
              <a:ext cx="4007795" cy="3105849"/>
              <a:chOff x="742747" y="2453640"/>
              <a:chExt cx="4007795" cy="3105849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E9E04710-C659-4FE7-986C-BF8B2209C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178" t="1610" r="5723" b="16146"/>
              <a:stretch/>
            </p:blipFill>
            <p:spPr>
              <a:xfrm>
                <a:off x="742747" y="2453640"/>
                <a:ext cx="3802381" cy="2794605"/>
              </a:xfrm>
              <a:prstGeom prst="rect">
                <a:avLst/>
              </a:prstGeom>
            </p:spPr>
          </p:pic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6FC054CE-E111-49C5-A1EC-657017BB0C03}"/>
                  </a:ext>
                </a:extLst>
              </p:cNvPr>
              <p:cNvSpPr txBox="1"/>
              <p:nvPr/>
            </p:nvSpPr>
            <p:spPr>
              <a:xfrm>
                <a:off x="3500104" y="4342705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B74FC99-B7E0-4A7D-BF5A-13D9A2E6B867}"/>
                  </a:ext>
                </a:extLst>
              </p:cNvPr>
              <p:cNvSpPr txBox="1"/>
              <p:nvPr/>
            </p:nvSpPr>
            <p:spPr>
              <a:xfrm>
                <a:off x="2984776" y="4746958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88AE159-9E5F-4DEE-88EB-EBD4E6918D1F}"/>
                  </a:ext>
                </a:extLst>
              </p:cNvPr>
              <p:cNvSpPr txBox="1"/>
              <p:nvPr/>
            </p:nvSpPr>
            <p:spPr>
              <a:xfrm>
                <a:off x="4426414" y="4694583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613DD7A-493E-4971-9BD2-2BC84276511D}"/>
                  </a:ext>
                </a:extLst>
              </p:cNvPr>
              <p:cNvSpPr txBox="1"/>
              <p:nvPr/>
            </p:nvSpPr>
            <p:spPr>
              <a:xfrm>
                <a:off x="3653407" y="519015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22750D2-983F-41AE-93B5-FCB13BF6DCA0}"/>
                </a:ext>
              </a:extLst>
            </p:cNvPr>
            <p:cNvSpPr txBox="1"/>
            <p:nvPr/>
          </p:nvSpPr>
          <p:spPr>
            <a:xfrm>
              <a:off x="3659710" y="4137230"/>
              <a:ext cx="783312" cy="42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/>
                <a:t>Shifted</a:t>
              </a:r>
              <a:endParaRPr lang="fr-FR" sz="800" dirty="0"/>
            </a:p>
            <a:p>
              <a:pPr algn="ctr"/>
              <a:r>
                <a:rPr lang="fr-FR" sz="800" dirty="0"/>
                <a:t>diffraction </a:t>
              </a:r>
            </a:p>
            <a:p>
              <a:pPr algn="ctr"/>
              <a:r>
                <a:rPr lang="fr-FR" sz="800" dirty="0"/>
                <a:t>pattern 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1E21269-0EE8-44E1-A739-F31E28BAD3B8}"/>
              </a:ext>
            </a:extLst>
          </p:cNvPr>
          <p:cNvSpPr/>
          <p:nvPr/>
        </p:nvSpPr>
        <p:spPr>
          <a:xfrm>
            <a:off x="6147540" y="3494816"/>
            <a:ext cx="24698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dirty="0"/>
              <a:t>1. I. </a:t>
            </a:r>
            <a:r>
              <a:rPr lang="fr-FR" sz="1000" i="1" dirty="0" err="1"/>
              <a:t>Lazić</a:t>
            </a:r>
            <a:r>
              <a:rPr lang="fr-FR" sz="1000" i="1" dirty="0"/>
              <a:t>, E.G.T. Bosch, </a:t>
            </a:r>
            <a:r>
              <a:rPr lang="fr-FR" sz="1000" i="1" dirty="0" err="1"/>
              <a:t>Advances</a:t>
            </a:r>
            <a:r>
              <a:rPr lang="fr-FR" sz="1000" i="1" dirty="0"/>
              <a:t> in Imaging and Electron </a:t>
            </a:r>
            <a:r>
              <a:rPr lang="fr-FR" sz="1000" i="1" dirty="0" err="1"/>
              <a:t>Physics</a:t>
            </a:r>
            <a:r>
              <a:rPr lang="fr-FR" sz="1000" i="1" dirty="0"/>
              <a:t> 199 (2017) 75-184.</a:t>
            </a:r>
          </a:p>
          <a:p>
            <a:r>
              <a:rPr lang="fr-FR" sz="1000" i="1" dirty="0"/>
              <a:t>2. E. </a:t>
            </a:r>
            <a:r>
              <a:rPr lang="fr-FR" sz="1000" i="1" dirty="0" err="1"/>
              <a:t>Yücelen</a:t>
            </a:r>
            <a:r>
              <a:rPr lang="fr-FR" sz="1000" i="1" dirty="0"/>
              <a:t>, I. </a:t>
            </a:r>
            <a:r>
              <a:rPr lang="fr-FR" sz="1000" i="1" dirty="0" err="1"/>
              <a:t>Lazić</a:t>
            </a:r>
            <a:r>
              <a:rPr lang="fr-FR" sz="1000" i="1" dirty="0"/>
              <a:t>, E.G.T. Bosch, Scientific Reports 8 (2018) 2676.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3A96778-02AC-4138-BAD0-E6B28D7F1256}"/>
              </a:ext>
            </a:extLst>
          </p:cNvPr>
          <p:cNvSpPr txBox="1"/>
          <p:nvPr/>
        </p:nvSpPr>
        <p:spPr>
          <a:xfrm>
            <a:off x="638928" y="1462651"/>
            <a:ext cx="618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HAADF: I</a:t>
            </a:r>
            <a:r>
              <a:rPr lang="en-US" dirty="0">
                <a:cs typeface="Times New Roman" panose="02020603050405020304" pitchFamily="18" charset="0"/>
              </a:rPr>
              <a:t>≈ Z</a:t>
            </a:r>
            <a:r>
              <a:rPr lang="en-US" baseline="30000" dirty="0">
                <a:cs typeface="Times New Roman" panose="02020603050405020304" pitchFamily="18" charset="0"/>
              </a:rPr>
              <a:t>2 </a:t>
            </a:r>
            <a:r>
              <a:rPr lang="en-US" dirty="0">
                <a:cs typeface="Times New Roman" panose="02020603050405020304" pitchFamily="18" charset="0"/>
              </a:rPr>
              <a:t>=&gt; difficult to see both heavy and light atoms</a:t>
            </a:r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90E1FC4-6FC1-4848-A6C5-158DE34BA248}"/>
              </a:ext>
            </a:extLst>
          </p:cNvPr>
          <p:cNvSpPr txBox="1"/>
          <p:nvPr/>
        </p:nvSpPr>
        <p:spPr>
          <a:xfrm>
            <a:off x="1987729" y="6254684"/>
            <a:ext cx="457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Integrated differential phase imaging: </a:t>
            </a:r>
            <a:r>
              <a:rPr lang="en-US" b="1" dirty="0" err="1"/>
              <a:t>iDPC</a:t>
            </a:r>
            <a:endParaRPr lang="en-US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1E2201-4C89-4D0B-B4CA-5DED0A8E809E}"/>
              </a:ext>
            </a:extLst>
          </p:cNvPr>
          <p:cNvSpPr txBox="1"/>
          <p:nvPr/>
        </p:nvSpPr>
        <p:spPr>
          <a:xfrm>
            <a:off x="297000" y="70691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Imaging light elements</a:t>
            </a:r>
          </a:p>
        </p:txBody>
      </p:sp>
    </p:spTree>
    <p:extLst>
      <p:ext uri="{BB962C8B-B14F-4D97-AF65-F5344CB8AC3E}">
        <p14:creationId xmlns:p14="http://schemas.microsoft.com/office/powerpoint/2010/main" val="1736436855"/>
      </p:ext>
    </p:extLst>
  </p:cSld>
  <p:clrMapOvr>
    <a:masterClrMapping/>
  </p:clrMapOvr>
  <p:transition advTm="27035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1E2201-4C89-4D0B-B4CA-5DED0A8E809E}"/>
              </a:ext>
            </a:extLst>
          </p:cNvPr>
          <p:cNvSpPr txBox="1"/>
          <p:nvPr/>
        </p:nvSpPr>
        <p:spPr>
          <a:xfrm>
            <a:off x="297000" y="70691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Imaging light elements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BAC881E-187C-44CE-9ED2-79B932F2C278}"/>
              </a:ext>
            </a:extLst>
          </p:cNvPr>
          <p:cNvGrpSpPr/>
          <p:nvPr/>
        </p:nvGrpSpPr>
        <p:grpSpPr>
          <a:xfrm>
            <a:off x="208403" y="981016"/>
            <a:ext cx="3763319" cy="4902660"/>
            <a:chOff x="208403" y="981016"/>
            <a:chExt cx="3763319" cy="490266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91EA4D64-6F21-40E8-B588-D9D6611B662F}"/>
                </a:ext>
              </a:extLst>
            </p:cNvPr>
            <p:cNvGrpSpPr/>
            <p:nvPr/>
          </p:nvGrpSpPr>
          <p:grpSpPr>
            <a:xfrm>
              <a:off x="208403" y="1854605"/>
              <a:ext cx="3763319" cy="4029071"/>
              <a:chOff x="348871" y="1609826"/>
              <a:chExt cx="3763319" cy="4029071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D0B34D6C-520E-42AE-9B85-CD0639A23A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8871" y="1609826"/>
                <a:ext cx="3763319" cy="3600000"/>
                <a:chOff x="1043608" y="2320686"/>
                <a:chExt cx="2333534" cy="2232264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6BA0A483-B87B-4B47-BF8F-06A28F5342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43608" y="2320686"/>
                  <a:ext cx="2320290" cy="2232264"/>
                </a:xfrm>
                <a:prstGeom prst="rect">
                  <a:avLst/>
                </a:prstGeom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7F053891-268E-4283-96F9-395D12C9BFC5}"/>
                    </a:ext>
                  </a:extLst>
                </p:cNvPr>
                <p:cNvSpPr txBox="1"/>
                <p:nvPr/>
              </p:nvSpPr>
              <p:spPr>
                <a:xfrm>
                  <a:off x="2844204" y="3705706"/>
                  <a:ext cx="5325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</a:rPr>
                    <a:t>AlN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FDB8ED1-9BB2-4EE1-BBBB-C274C0311CBB}"/>
                    </a:ext>
                  </a:extLst>
                </p:cNvPr>
                <p:cNvSpPr txBox="1"/>
                <p:nvPr/>
              </p:nvSpPr>
              <p:spPr>
                <a:xfrm>
                  <a:off x="2831380" y="2320686"/>
                  <a:ext cx="5325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</a:rPr>
                    <a:t>AlN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0D8D7E2D-749C-4B4E-BCE3-C76ECD87677F}"/>
                    </a:ext>
                  </a:extLst>
                </p:cNvPr>
                <p:cNvSpPr txBox="1"/>
                <p:nvPr/>
              </p:nvSpPr>
              <p:spPr>
                <a:xfrm>
                  <a:off x="2764474" y="3043128"/>
                  <a:ext cx="6126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/>
                    <a:t>NbN</a:t>
                  </a:r>
                  <a:endParaRPr lang="en-US" b="1" dirty="0"/>
                </a:p>
              </p:txBody>
            </p:sp>
          </p:grp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9C2FD52-FE90-40AF-956E-C551A91C18E9}"/>
                  </a:ext>
                </a:extLst>
              </p:cNvPr>
              <p:cNvSpPr txBox="1"/>
              <p:nvPr/>
            </p:nvSpPr>
            <p:spPr>
              <a:xfrm>
                <a:off x="1439652" y="5269565"/>
                <a:ext cx="1851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HAAADF</a:t>
                </a:r>
                <a:r>
                  <a:rPr lang="en-US" dirty="0"/>
                  <a:t> image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B46619B-3E6A-4876-975E-B77196C85CFA}"/>
                </a:ext>
              </a:extLst>
            </p:cNvPr>
            <p:cNvSpPr txBox="1"/>
            <p:nvPr/>
          </p:nvSpPr>
          <p:spPr>
            <a:xfrm>
              <a:off x="395536" y="981016"/>
              <a:ext cx="32496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AlN/</a:t>
              </a:r>
              <a:r>
                <a:rPr lang="en-US" dirty="0" err="1"/>
                <a:t>NbN</a:t>
              </a:r>
              <a:r>
                <a:rPr lang="en-US" dirty="0"/>
                <a:t>/AlN heterostructures</a:t>
              </a:r>
            </a:p>
            <a:p>
              <a:pPr algn="ctr"/>
              <a:r>
                <a:rPr lang="en-US" dirty="0"/>
                <a:t>Z</a:t>
              </a:r>
              <a:r>
                <a:rPr lang="en-US" baseline="-25000" dirty="0">
                  <a:solidFill>
                    <a:schemeClr val="bg1">
                      <a:lumMod val="75000"/>
                    </a:schemeClr>
                  </a:solidFill>
                </a:rPr>
                <a:t>N</a:t>
              </a:r>
              <a:r>
                <a:rPr lang="en-US" dirty="0"/>
                <a:t>=7; </a:t>
              </a:r>
              <a:r>
                <a:rPr lang="en-US" dirty="0" err="1"/>
                <a:t>Z</a:t>
              </a:r>
              <a:r>
                <a:rPr lang="en-US" baseline="-250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Al</a:t>
              </a:r>
              <a:r>
                <a:rPr lang="en-US" dirty="0"/>
                <a:t>=13; </a:t>
              </a:r>
              <a:r>
                <a:rPr lang="en-US" dirty="0" err="1"/>
                <a:t>Z</a:t>
              </a:r>
              <a:r>
                <a:rPr lang="en-US" baseline="-25000" dirty="0" err="1">
                  <a:solidFill>
                    <a:srgbClr val="00B050"/>
                  </a:solidFill>
                </a:rPr>
                <a:t>Nb</a:t>
              </a:r>
              <a:r>
                <a:rPr lang="en-US" dirty="0"/>
                <a:t>=41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1700F26-0D14-4328-AA6C-03DECCCB4C7F}"/>
              </a:ext>
            </a:extLst>
          </p:cNvPr>
          <p:cNvGrpSpPr/>
          <p:nvPr/>
        </p:nvGrpSpPr>
        <p:grpSpPr>
          <a:xfrm>
            <a:off x="4810008" y="1721411"/>
            <a:ext cx="2875237" cy="4011845"/>
            <a:chOff x="4810008" y="1554300"/>
            <a:chExt cx="2875237" cy="4011845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1D0F2EF-5210-43E1-A7EE-520F5B7FA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008" y="1554300"/>
              <a:ext cx="2875237" cy="360000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0237D6A-1EFA-4955-9532-E24FE9DE67A9}"/>
                </a:ext>
              </a:extLst>
            </p:cNvPr>
            <p:cNvSpPr txBox="1"/>
            <p:nvPr/>
          </p:nvSpPr>
          <p:spPr>
            <a:xfrm>
              <a:off x="5539740" y="5196813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iDPC</a:t>
              </a:r>
              <a:r>
                <a:rPr lang="en-US" dirty="0"/>
                <a:t> image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AF40807-DCE6-4E59-BE59-CDBF7129495C}"/>
              </a:ext>
            </a:extLst>
          </p:cNvPr>
          <p:cNvSpPr/>
          <p:nvPr/>
        </p:nvSpPr>
        <p:spPr>
          <a:xfrm>
            <a:off x="5652120" y="2034625"/>
            <a:ext cx="1260140" cy="782307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01E0F0-C2D8-42AB-85B6-D466CF741EA3}"/>
              </a:ext>
            </a:extLst>
          </p:cNvPr>
          <p:cNvSpPr/>
          <p:nvPr/>
        </p:nvSpPr>
        <p:spPr>
          <a:xfrm>
            <a:off x="5599972" y="3978841"/>
            <a:ext cx="1260140" cy="7823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2C23C30-1D27-40AB-8326-7F35F1939903}"/>
              </a:ext>
            </a:extLst>
          </p:cNvPr>
          <p:cNvGrpSpPr/>
          <p:nvPr/>
        </p:nvGrpSpPr>
        <p:grpSpPr>
          <a:xfrm>
            <a:off x="200195" y="4074300"/>
            <a:ext cx="3885712" cy="2160000"/>
            <a:chOff x="323528" y="3969060"/>
            <a:chExt cx="3885712" cy="21600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EB5FABC-4417-49B6-8446-01A2C3188672}"/>
                </a:ext>
              </a:extLst>
            </p:cNvPr>
            <p:cNvGrpSpPr/>
            <p:nvPr/>
          </p:nvGrpSpPr>
          <p:grpSpPr>
            <a:xfrm>
              <a:off x="323528" y="3969060"/>
              <a:ext cx="3885712" cy="2160000"/>
              <a:chOff x="323528" y="3969060"/>
              <a:chExt cx="3885712" cy="2160000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BF4B986B-2189-4F3E-B012-11673D4B3B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528" y="3969060"/>
                <a:ext cx="3885712" cy="2160000"/>
              </a:xfrm>
              <a:prstGeom prst="rect">
                <a:avLst/>
              </a:prstGeom>
              <a:ln w="31750">
                <a:solidFill>
                  <a:srgbClr val="FF0000"/>
                </a:solidFill>
              </a:ln>
            </p:spPr>
          </p:pic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414EDBA-919F-4840-9607-7DB4A344AE0E}"/>
                  </a:ext>
                </a:extLst>
              </p:cNvPr>
              <p:cNvSpPr txBox="1"/>
              <p:nvPr/>
            </p:nvSpPr>
            <p:spPr>
              <a:xfrm>
                <a:off x="323528" y="5524102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F0"/>
                    </a:solidFill>
                  </a:rPr>
                  <a:t>Al-polarity</a:t>
                </a:r>
              </a:p>
            </p:txBody>
          </p: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8C391A5-44A2-49AE-95E4-EAF1FF823280}"/>
                </a:ext>
              </a:extLst>
            </p:cNvPr>
            <p:cNvSpPr txBox="1"/>
            <p:nvPr/>
          </p:nvSpPr>
          <p:spPr>
            <a:xfrm>
              <a:off x="3743908" y="5276237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CAB51BC-3176-4B8D-9900-296DE883D38A}"/>
                </a:ext>
              </a:extLst>
            </p:cNvPr>
            <p:cNvSpPr txBox="1"/>
            <p:nvPr/>
          </p:nvSpPr>
          <p:spPr>
            <a:xfrm>
              <a:off x="3743908" y="542878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Al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8B07540-2F57-4D40-BC33-0982555934A2}"/>
                </a:ext>
              </a:extLst>
            </p:cNvPr>
            <p:cNvSpPr txBox="1"/>
            <p:nvPr/>
          </p:nvSpPr>
          <p:spPr>
            <a:xfrm>
              <a:off x="3761344" y="4575959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Nb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EBE7C1DC-616F-453B-BA36-43D9B9B0351C}"/>
              </a:ext>
            </a:extLst>
          </p:cNvPr>
          <p:cNvGrpSpPr/>
          <p:nvPr/>
        </p:nvGrpSpPr>
        <p:grpSpPr>
          <a:xfrm>
            <a:off x="383737" y="1438671"/>
            <a:ext cx="3391292" cy="2183379"/>
            <a:chOff x="303768" y="955501"/>
            <a:chExt cx="3391292" cy="2183379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94ED92F5-7614-4F22-B946-E97B51BCA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3768" y="978880"/>
              <a:ext cx="3391292" cy="2160000"/>
            </a:xfrm>
            <a:prstGeom prst="rect">
              <a:avLst/>
            </a:prstGeom>
            <a:ln w="508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67A8F48-2AEC-4D2A-8716-D332A778CC0B}"/>
                </a:ext>
              </a:extLst>
            </p:cNvPr>
            <p:cNvSpPr txBox="1"/>
            <p:nvPr/>
          </p:nvSpPr>
          <p:spPr>
            <a:xfrm>
              <a:off x="339772" y="955501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N-polarity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81070E4-9BAF-484E-AECD-48CE2F064A03}"/>
              </a:ext>
            </a:extLst>
          </p:cNvPr>
          <p:cNvGrpSpPr/>
          <p:nvPr/>
        </p:nvGrpSpPr>
        <p:grpSpPr>
          <a:xfrm>
            <a:off x="6408204" y="1664597"/>
            <a:ext cx="1346168" cy="3594431"/>
            <a:chOff x="6408204" y="1664597"/>
            <a:chExt cx="1346168" cy="3594431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24CD1C81-E25A-4034-B05B-92EB6E7C1C36}"/>
                </a:ext>
              </a:extLst>
            </p:cNvPr>
            <p:cNvSpPr txBox="1"/>
            <p:nvPr/>
          </p:nvSpPr>
          <p:spPr>
            <a:xfrm>
              <a:off x="6408204" y="4889696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Al-polarity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0041C1AD-1988-4A31-9792-62D760AC8448}"/>
                </a:ext>
              </a:extLst>
            </p:cNvPr>
            <p:cNvSpPr txBox="1"/>
            <p:nvPr/>
          </p:nvSpPr>
          <p:spPr>
            <a:xfrm>
              <a:off x="6582256" y="1664597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N-polarity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C122459B-6D32-4BB6-AF73-DCE01A7E5E2D}"/>
              </a:ext>
            </a:extLst>
          </p:cNvPr>
          <p:cNvSpPr txBox="1"/>
          <p:nvPr/>
        </p:nvSpPr>
        <p:spPr>
          <a:xfrm>
            <a:off x="5064355" y="6028025"/>
            <a:ext cx="3837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A. </a:t>
            </a:r>
            <a:r>
              <a:rPr lang="en-US" sz="1400" i="1" dirty="0" err="1"/>
              <a:t>Pédèches</a:t>
            </a:r>
            <a:r>
              <a:rPr lang="en-US" sz="1400" i="1" dirty="0"/>
              <a:t>, H. Rotella, F. Semond (CRHEA)</a:t>
            </a:r>
          </a:p>
        </p:txBody>
      </p:sp>
    </p:spTree>
    <p:extLst>
      <p:ext uri="{BB962C8B-B14F-4D97-AF65-F5344CB8AC3E}">
        <p14:creationId xmlns:p14="http://schemas.microsoft.com/office/powerpoint/2010/main" val="2314873355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BFC8CE1-13F5-45BD-9949-6A06301A092D}"/>
              </a:ext>
            </a:extLst>
          </p:cNvPr>
          <p:cNvSpPr txBox="1"/>
          <p:nvPr/>
        </p:nvSpPr>
        <p:spPr>
          <a:xfrm>
            <a:off x="0" y="68301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b="1" dirty="0"/>
              <a:t>D STEM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E370440-54D1-469A-A54A-E2A661D75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67028"/>
            <a:ext cx="3642571" cy="288000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E02640AE-D854-4F98-ABB7-655220790D62}"/>
              </a:ext>
            </a:extLst>
          </p:cNvPr>
          <p:cNvSpPr txBox="1"/>
          <p:nvPr/>
        </p:nvSpPr>
        <p:spPr>
          <a:xfrm>
            <a:off x="3844458" y="2137696"/>
            <a:ext cx="4142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i="1" u="none" strike="noStrike" baseline="0" dirty="0" err="1"/>
              <a:t>Ophus</a:t>
            </a:r>
            <a:r>
              <a:rPr lang="en-US" sz="1000" b="0" i="1" u="none" strike="noStrike" baseline="0" dirty="0"/>
              <a:t> C (2019) </a:t>
            </a:r>
            <a:r>
              <a:rPr lang="pt-BR" sz="1000" b="0" i="1" u="none" strike="noStrike" baseline="0" dirty="0"/>
              <a:t>Microsc Microanal. doi:10.1017/S1431927619000497</a:t>
            </a:r>
            <a:endParaRPr lang="en-US" sz="1000" i="1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7710CD4-3910-46D9-B1FA-C8AD7F1AF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321359"/>
            <a:ext cx="5400000" cy="202500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1546C4B-D574-405A-83FD-5EB95B7E8DC1}"/>
              </a:ext>
            </a:extLst>
          </p:cNvPr>
          <p:cNvSpPr txBox="1"/>
          <p:nvPr/>
        </p:nvSpPr>
        <p:spPr>
          <a:xfrm>
            <a:off x="5652120" y="4687528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Improvement of diffraction patterns with precession</a:t>
            </a:r>
          </a:p>
          <a:p>
            <a:pPr algn="ctr"/>
            <a:endParaRPr lang="en-US" dirty="0"/>
          </a:p>
          <a:p>
            <a:pPr algn="ctr"/>
            <a:r>
              <a:rPr lang="en-US" i="1" dirty="0" err="1"/>
              <a:t>Nanomegas</a:t>
            </a:r>
            <a:r>
              <a:rPr lang="en-US" i="1" dirty="0"/>
              <a:t> 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52643"/>
      </p:ext>
    </p:extLst>
  </p:cSld>
  <p:clrMapOvr>
    <a:masterClrMapping/>
  </p:clrMapOvr>
  <p:transition advTm="27035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BFC8CE1-13F5-45BD-9949-6A06301A092D}"/>
              </a:ext>
            </a:extLst>
          </p:cNvPr>
          <p:cNvSpPr txBox="1"/>
          <p:nvPr/>
        </p:nvSpPr>
        <p:spPr>
          <a:xfrm>
            <a:off x="0" y="68301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b="1" dirty="0"/>
              <a:t>D STEM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953409-FEC5-43E9-BED0-FF1E89CE1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38" y="1063220"/>
            <a:ext cx="7352996" cy="2263598"/>
          </a:xfrm>
          <a:prstGeom prst="rect">
            <a:avLst/>
          </a:prstGeom>
        </p:spPr>
      </p:pic>
      <p:pic>
        <p:nvPicPr>
          <p:cNvPr id="9" name="4D-STEM-131118-crop.200fps">
            <a:hlinkClick r:id="" action="ppaction://media"/>
            <a:extLst>
              <a:ext uri="{FF2B5EF4-FFF2-40B4-BE49-F238E27FC236}">
                <a16:creationId xmlns:a16="http://schemas.microsoft.com/office/drawing/2014/main" id="{7406229F-CBEB-4229-A1F7-1678C3774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3828" y="3789040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21054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BFC8CE1-13F5-45BD-9949-6A06301A092D}"/>
              </a:ext>
            </a:extLst>
          </p:cNvPr>
          <p:cNvSpPr txBox="1"/>
          <p:nvPr/>
        </p:nvSpPr>
        <p:spPr>
          <a:xfrm>
            <a:off x="0" y="68301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b="1" dirty="0"/>
              <a:t>D STEM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B0C30C-D84C-4CD1-9813-0C4F2456998F}"/>
              </a:ext>
            </a:extLst>
          </p:cNvPr>
          <p:cNvSpPr txBox="1"/>
          <p:nvPr/>
        </p:nvSpPr>
        <p:spPr>
          <a:xfrm>
            <a:off x="13259" y="1268760"/>
            <a:ext cx="92342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Applications:</a:t>
            </a:r>
          </a:p>
          <a:p>
            <a:pPr lvl="2"/>
            <a:r>
              <a:rPr lang="en-US" dirty="0"/>
              <a:t>Comparison of experimental diffraction patterns with a library of calculated ones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Phase mapping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Orientation mapping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Strain mapping at mesoscopic scale</a:t>
            </a:r>
          </a:p>
          <a:p>
            <a:pPr lvl="2"/>
            <a:r>
              <a:rPr lang="en-US" dirty="0"/>
              <a:t>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8630195-242B-4FBE-A2B2-C70135D61475}"/>
              </a:ext>
            </a:extLst>
          </p:cNvPr>
          <p:cNvGrpSpPr/>
          <p:nvPr/>
        </p:nvGrpSpPr>
        <p:grpSpPr>
          <a:xfrm>
            <a:off x="1763688" y="3009961"/>
            <a:ext cx="7072185" cy="2463294"/>
            <a:chOff x="1763688" y="3009961"/>
            <a:chExt cx="7072185" cy="246329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5625396-D60A-4F63-827B-9EC9ECEC5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549" t="11437" r="1170" b="33754"/>
            <a:stretch/>
          </p:blipFill>
          <p:spPr>
            <a:xfrm>
              <a:off x="4283768" y="3009961"/>
              <a:ext cx="4140460" cy="244827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EBF756F-E5B0-4011-9F73-6E6660CC2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520" t="23082" r="2822" b="20023"/>
            <a:stretch/>
          </p:blipFill>
          <p:spPr>
            <a:xfrm>
              <a:off x="1763688" y="3202789"/>
              <a:ext cx="1944216" cy="2008014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FA25479-81D8-4001-B80F-6BD35C8D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5873" y="3752562"/>
              <a:ext cx="1800000" cy="38606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5668932-19F8-4827-B90A-B4962C65A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407" t="60466" r="56293" b="28428"/>
            <a:stretch/>
          </p:blipFill>
          <p:spPr>
            <a:xfrm>
              <a:off x="4391980" y="4977172"/>
              <a:ext cx="576064" cy="496083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A6F44D1-6169-43F6-A1AD-03C3E1A39F0D}"/>
                </a:ext>
              </a:extLst>
            </p:cNvPr>
            <p:cNvSpPr txBox="1"/>
            <p:nvPr/>
          </p:nvSpPr>
          <p:spPr>
            <a:xfrm>
              <a:off x="4310874" y="321297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ε</a:t>
              </a:r>
              <a:r>
                <a:rPr lang="fr-FR" baseline="-25000" dirty="0"/>
                <a:t>xx</a:t>
              </a:r>
              <a:endParaRPr lang="en-US" baseline="-25000" dirty="0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D2FD040-3DF5-4B4B-AE24-DBAAD939D3D1}"/>
              </a:ext>
            </a:extLst>
          </p:cNvPr>
          <p:cNvSpPr txBox="1"/>
          <p:nvPr/>
        </p:nvSpPr>
        <p:spPr>
          <a:xfrm>
            <a:off x="3059832" y="5577068"/>
            <a:ext cx="22669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N. </a:t>
            </a:r>
            <a:r>
              <a:rPr lang="en-US" sz="1000" i="1" dirty="0" err="1"/>
              <a:t>Mante</a:t>
            </a:r>
            <a:r>
              <a:rPr lang="en-US" sz="1000" i="1" dirty="0"/>
              <a:t>, PhD thesis Grenoble 2016</a:t>
            </a:r>
          </a:p>
        </p:txBody>
      </p:sp>
    </p:spTree>
    <p:extLst>
      <p:ext uri="{BB962C8B-B14F-4D97-AF65-F5344CB8AC3E}">
        <p14:creationId xmlns:p14="http://schemas.microsoft.com/office/powerpoint/2010/main" val="3350701845"/>
      </p:ext>
    </p:extLst>
  </p:cSld>
  <p:clrMapOvr>
    <a:masterClrMapping/>
  </p:clrMapOvr>
  <p:transition advTm="27035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9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2D5533-B6AB-4C0E-A399-ED2C7F5F97FC}"/>
              </a:ext>
            </a:extLst>
          </p:cNvPr>
          <p:cNvSpPr txBox="1"/>
          <p:nvPr/>
        </p:nvSpPr>
        <p:spPr>
          <a:xfrm>
            <a:off x="0" y="104400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Sub Angstrom resolution =&gt; direct imaging of atomic columns: </a:t>
            </a:r>
            <a:r>
              <a:rPr lang="en-US" b="1" dirty="0">
                <a:solidFill>
                  <a:srgbClr val="00B050"/>
                </a:solidFill>
              </a:rPr>
              <a:t>unsurpassed spatial resolution</a:t>
            </a:r>
          </a:p>
          <a:p>
            <a:endParaRPr lang="en-US" b="1" dirty="0"/>
          </a:p>
          <a:p>
            <a:r>
              <a:rPr lang="en-US" b="1" dirty="0"/>
              <a:t>Structural and chemical imaging</a:t>
            </a:r>
          </a:p>
          <a:p>
            <a:endParaRPr lang="en-US" b="1" dirty="0"/>
          </a:p>
          <a:p>
            <a:r>
              <a:rPr lang="en-US" b="1" dirty="0"/>
              <a:t>Localized information</a:t>
            </a:r>
          </a:p>
          <a:p>
            <a:endParaRPr lang="en-US" b="1" dirty="0"/>
          </a:p>
          <a:p>
            <a:r>
              <a:rPr lang="en-US" b="1" dirty="0"/>
              <a:t>Study in direct and reciprocal space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Requires time consuming sample preparation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Destructive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16143"/>
      </p:ext>
    </p:extLst>
  </p:cSld>
  <p:clrMapOvr>
    <a:masterClrMapping/>
  </p:clrMapOvr>
  <p:transition advTm="27035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9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1F386A-75AE-4353-B2F1-79981738246B}"/>
              </a:ext>
            </a:extLst>
          </p:cNvPr>
          <p:cNvSpPr txBox="1"/>
          <p:nvPr/>
        </p:nvSpPr>
        <p:spPr>
          <a:xfrm>
            <a:off x="329999" y="171132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65311612-5EF6-45B8-B33E-6DBC966D2864}"/>
              </a:ext>
            </a:extLst>
          </p:cNvPr>
          <p:cNvSpPr/>
          <p:nvPr/>
        </p:nvSpPr>
        <p:spPr>
          <a:xfrm>
            <a:off x="420000" y="2073388"/>
            <a:ext cx="450000" cy="1620000"/>
          </a:xfrm>
          <a:prstGeom prst="downArrow">
            <a:avLst/>
          </a:prstGeom>
          <a:gradFill flip="none" rotWithShape="1">
            <a:gsLst>
              <a:gs pos="79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9BA9A5-B6A1-48C5-9AD9-1B3219CA98A9}"/>
              </a:ext>
            </a:extLst>
          </p:cNvPr>
          <p:cNvSpPr txBox="1"/>
          <p:nvPr/>
        </p:nvSpPr>
        <p:spPr>
          <a:xfrm>
            <a:off x="123000" y="370274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Advanced</a:t>
            </a:r>
          </a:p>
        </p:txBody>
      </p:sp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1FD22718-75CE-411B-AC8C-B200A33FD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537200"/>
              </p:ext>
            </p:extLst>
          </p:nvPr>
        </p:nvGraphicFramePr>
        <p:xfrm>
          <a:off x="1233043" y="2073388"/>
          <a:ext cx="6096000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91871994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14933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Direct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Reciprocal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497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AFM; SEM </a:t>
                      </a:r>
                      <a:r>
                        <a:rPr lang="en-US" sz="1400" i="1" dirty="0">
                          <a:solidFill>
                            <a:srgbClr val="7030A0"/>
                          </a:solidFill>
                        </a:rPr>
                        <a:t>SE imaging</a:t>
                      </a:r>
                      <a:endParaRPr lang="en-US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XRD </a:t>
                      </a:r>
                      <a:r>
                        <a:rPr lang="en-GB" altLang="en-US" sz="1400" b="0" dirty="0">
                          <a:solidFill>
                            <a:srgbClr val="7030A0"/>
                          </a:solidFill>
                          <a:sym typeface="Symbol" panose="05050102010706020507" pitchFamily="18" charset="2"/>
                        </a:rPr>
                        <a:t>/2 </a:t>
                      </a:r>
                      <a:endParaRPr lang="en-US" sz="14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633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SEM </a:t>
                      </a:r>
                      <a:r>
                        <a:rPr lang="en-US" sz="1400" i="1" dirty="0">
                          <a:solidFill>
                            <a:srgbClr val="7030A0"/>
                          </a:solidFill>
                        </a:rPr>
                        <a:t>EDX/ECCI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XRD </a:t>
                      </a:r>
                      <a:r>
                        <a:rPr lang="en-US" sz="1400" i="1" dirty="0">
                          <a:solidFill>
                            <a:srgbClr val="7030A0"/>
                          </a:solidFill>
                        </a:rPr>
                        <a:t>RSM, </a:t>
                      </a:r>
                      <a:r>
                        <a:rPr lang="el-GR" sz="1400" i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sz="1400" i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fr-FR" sz="1400" i="1" dirty="0">
                          <a:solidFill>
                            <a:srgbClr val="7030A0"/>
                          </a:solidFill>
                          <a:cs typeface="Times New Roman" panose="02020603050405020304" pitchFamily="18" charset="0"/>
                        </a:rPr>
                        <a:t>scans</a:t>
                      </a:r>
                      <a:r>
                        <a:rPr lang="en-US" sz="1400" i="1" dirty="0">
                          <a:solidFill>
                            <a:srgbClr val="7030A0"/>
                          </a:solidFill>
                        </a:rPr>
                        <a:t> 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522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(S)TEM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XRD</a:t>
                      </a:r>
                      <a:r>
                        <a:rPr lang="en-US" dirty="0"/>
                        <a:t>;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(S)TEM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30752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63081804-0FF5-4437-9AD1-F04B4573B375}"/>
              </a:ext>
            </a:extLst>
          </p:cNvPr>
          <p:cNvSpPr txBox="1"/>
          <p:nvPr/>
        </p:nvSpPr>
        <p:spPr>
          <a:xfrm>
            <a:off x="515293" y="4791720"/>
            <a:ext cx="767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Don’t hesitate to contact specialists when you want to perform/understand advanced characterizations</a:t>
            </a: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0EE1698E-2941-43F2-BA69-9774BD6F07EF}"/>
              </a:ext>
            </a:extLst>
          </p:cNvPr>
          <p:cNvSpPr/>
          <p:nvPr/>
        </p:nvSpPr>
        <p:spPr>
          <a:xfrm>
            <a:off x="7329043" y="2484000"/>
            <a:ext cx="90001" cy="728697"/>
          </a:xfrm>
          <a:prstGeom prst="rightBrac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4CF4D0-B947-45D6-B414-B03974619AFE}"/>
              </a:ext>
            </a:extLst>
          </p:cNvPr>
          <p:cNvSpPr txBox="1"/>
          <p:nvPr/>
        </p:nvSpPr>
        <p:spPr>
          <a:xfrm>
            <a:off x="7419044" y="258770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Non destructive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15E14E4F-0866-463C-803D-C33AF0CD52E2}"/>
              </a:ext>
            </a:extLst>
          </p:cNvPr>
          <p:cNvSpPr/>
          <p:nvPr/>
        </p:nvSpPr>
        <p:spPr>
          <a:xfrm>
            <a:off x="7374043" y="3212697"/>
            <a:ext cx="45719" cy="344051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BBBF56-1B1F-475D-8BA2-5B31D449ABEF}"/>
              </a:ext>
            </a:extLst>
          </p:cNvPr>
          <p:cNvSpPr txBox="1"/>
          <p:nvPr/>
        </p:nvSpPr>
        <p:spPr>
          <a:xfrm>
            <a:off x="7539699" y="318741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destructive</a:t>
            </a:r>
          </a:p>
        </p:txBody>
      </p:sp>
    </p:spTree>
    <p:extLst>
      <p:ext uri="{BB962C8B-B14F-4D97-AF65-F5344CB8AC3E}">
        <p14:creationId xmlns:p14="http://schemas.microsoft.com/office/powerpoint/2010/main" val="3287853057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3637AB-902A-4034-ABBE-3BF37F2F34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16872"/>
            <a:ext cx="2880320" cy="28803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11755F-7C18-4C56-A58E-08CB28C65898}"/>
              </a:ext>
            </a:extLst>
          </p:cNvPr>
          <p:cNvSpPr txBox="1"/>
          <p:nvPr/>
        </p:nvSpPr>
        <p:spPr>
          <a:xfrm>
            <a:off x="1149959" y="124621"/>
            <a:ext cx="632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</a:rPr>
              <a:t>Merci pour votre attention!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31AC1CC-A398-4463-B842-B8DD542FE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684000"/>
            <a:ext cx="2744747" cy="31131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92FFF4-A7A5-4E38-84C3-AF5A91735D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" y="5409220"/>
            <a:ext cx="9047315" cy="1391894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451A3E-E2E9-4083-925F-F25DD040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41366941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8BB5B0-70B1-4285-A3AD-4A212B3F762A}"/>
              </a:ext>
            </a:extLst>
          </p:cNvPr>
          <p:cNvSpPr txBox="1"/>
          <p:nvPr/>
        </p:nvSpPr>
        <p:spPr>
          <a:xfrm>
            <a:off x="467544" y="872716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KPFM </a:t>
            </a:r>
            <a:r>
              <a:rPr lang="fr-FR" dirty="0"/>
              <a:t>(Kelvin probe Force </a:t>
            </a:r>
            <a:r>
              <a:rPr lang="fr-FR" dirty="0" err="1"/>
              <a:t>Microscopy</a:t>
            </a:r>
            <a:r>
              <a:rPr lang="fr-FR" dirty="0"/>
              <a:t>)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67A9A8-F267-4AB4-AD10-38F402E3ED21}"/>
              </a:ext>
            </a:extLst>
          </p:cNvPr>
          <p:cNvSpPr txBox="1"/>
          <p:nvPr/>
        </p:nvSpPr>
        <p:spPr>
          <a:xfrm>
            <a:off x="528741" y="4467015"/>
            <a:ext cx="8100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Tapping mode</a:t>
            </a:r>
          </a:p>
          <a:p>
            <a:endParaRPr lang="fr-FR" dirty="0"/>
          </a:p>
          <a:p>
            <a:r>
              <a:rPr lang="en-US" dirty="0"/>
              <a:t>Simultaneous acquisition of a topographic image and an image of the work output</a:t>
            </a:r>
          </a:p>
          <a:p>
            <a:endParaRPr lang="en-US" dirty="0"/>
          </a:p>
          <a:p>
            <a:r>
              <a:rPr lang="en-US" dirty="0"/>
              <a:t>Information on local composition and surface electronic structure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269B70-54E0-4631-9070-92BC4616C6B4}"/>
              </a:ext>
            </a:extLst>
          </p:cNvPr>
          <p:cNvSpPr txBox="1"/>
          <p:nvPr/>
        </p:nvSpPr>
        <p:spPr>
          <a:xfrm>
            <a:off x="1511660" y="6340843"/>
            <a:ext cx="668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1" dirty="0"/>
              <a:t>By </a:t>
            </a:r>
            <a:r>
              <a:rPr lang="fr-FR" sz="1000" i="1" dirty="0" err="1"/>
              <a:t>Sraisac</a:t>
            </a:r>
            <a:r>
              <a:rPr lang="fr-FR" sz="1000" i="1" dirty="0"/>
              <a:t> - </a:t>
            </a:r>
            <a:r>
              <a:rPr lang="fr-FR" sz="1000" i="1" dirty="0" err="1"/>
              <a:t>Own</a:t>
            </a:r>
            <a:r>
              <a:rPr lang="fr-FR" sz="1000" i="1" dirty="0"/>
              <a:t> </a:t>
            </a:r>
            <a:r>
              <a:rPr lang="fr-FR" sz="1000" i="1" dirty="0" err="1"/>
              <a:t>work</a:t>
            </a:r>
            <a:r>
              <a:rPr lang="fr-FR" sz="1000" i="1" dirty="0"/>
              <a:t>, CC BY-SA 4.0, </a:t>
            </a:r>
            <a:r>
              <a:rPr lang="fr-FR" sz="1000" i="1" dirty="0">
                <a:hlinkClick r:id="rId3"/>
              </a:rPr>
              <a:t>https://commons.wikimedia.org/w/index.php?curid=79006406</a:t>
            </a:r>
            <a:endParaRPr lang="fr-FR" sz="1000" i="1" dirty="0"/>
          </a:p>
          <a:p>
            <a:r>
              <a:rPr lang="fr-FR" sz="1000" i="1" dirty="0"/>
              <a:t>https://www.bruker.com/fr/products-and-solutions/microscopes/materials-afm/afm-modes/kpfm.html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FFE110-4EFB-43C4-ABF7-8800AD0ED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242048"/>
            <a:ext cx="4328719" cy="17784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796209-1B97-449A-97D2-87A95CC7D6EA}"/>
              </a:ext>
            </a:extLst>
          </p:cNvPr>
          <p:cNvSpPr txBox="1"/>
          <p:nvPr/>
        </p:nvSpPr>
        <p:spPr>
          <a:xfrm>
            <a:off x="2368151" y="3025488"/>
            <a:ext cx="4407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Schematic diagram of the Kelvin method </a:t>
            </a:r>
            <a:endParaRPr lang="fr-FR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39AF4A-59E2-4E77-B4A7-6DFB953D54E4}"/>
              </a:ext>
            </a:extLst>
          </p:cNvPr>
          <p:cNvSpPr txBox="1"/>
          <p:nvPr/>
        </p:nvSpPr>
        <p:spPr>
          <a:xfrm>
            <a:off x="700336" y="3375822"/>
            <a:ext cx="791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KPFM: </a:t>
            </a:r>
            <a:r>
              <a:rPr lang="en-US" dirty="0"/>
              <a:t>by applying a voltage between tip and sample, we can cancel out the tip/sample potential difference and determine the local difference in output work between tip and sample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7045740"/>
      </p:ext>
    </p:extLst>
  </p:cSld>
  <p:clrMapOvr>
    <a:masterClrMapping/>
  </p:clrMapOvr>
  <p:transition advTm="2703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9F901EAD-E2D3-4F0D-89C4-0C9DBF958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48" y="3468826"/>
            <a:ext cx="2176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altLang="fr-FR" sz="1200" b="1" i="1" u="sng" dirty="0">
                <a:solidFill>
                  <a:schemeClr val="tx2"/>
                </a:solidFill>
                <a:latin typeface="Calibri" pitchFamily="34" charset="0"/>
              </a:rPr>
              <a:t>Calibration Si </a:t>
            </a:r>
            <a:r>
              <a:rPr lang="fr-FR" altLang="fr-FR" sz="1200" b="1" i="1" u="sng" dirty="0" err="1">
                <a:solidFill>
                  <a:schemeClr val="tx2"/>
                </a:solidFill>
                <a:latin typeface="Calibri" pitchFamily="34" charset="0"/>
              </a:rPr>
              <a:t>grid</a:t>
            </a:r>
            <a:r>
              <a:rPr lang="fr-FR" altLang="fr-FR" sz="1200" b="1" i="1" u="sng" dirty="0">
                <a:solidFill>
                  <a:schemeClr val="tx2"/>
                </a:solidFill>
                <a:latin typeface="Calibri" pitchFamily="34" charset="0"/>
              </a:rPr>
              <a:t>:</a:t>
            </a:r>
          </a:p>
          <a:p>
            <a:r>
              <a:rPr lang="fr-FR" altLang="fr-FR" sz="1200" b="1" i="1" dirty="0">
                <a:solidFill>
                  <a:schemeClr val="tx2"/>
                </a:solidFill>
                <a:latin typeface="Calibri" pitchFamily="34" charset="0"/>
              </a:rPr>
              <a:t>(X,Y) = 10000 </a:t>
            </a:r>
            <a:r>
              <a:rPr lang="fr-FR" altLang="fr-FR" sz="1200" b="1" i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fr-FR" altLang="fr-FR" sz="1200" b="1" i="1" dirty="0">
                <a:solidFill>
                  <a:schemeClr val="tx2"/>
                </a:solidFill>
                <a:latin typeface="Calibri" pitchFamily="34" charset="0"/>
              </a:rPr>
              <a:t>m</a:t>
            </a:r>
            <a:r>
              <a:rPr lang="fr-FR" altLang="fr-FR" sz="1200" b="1" i="1" baseline="30000" dirty="0">
                <a:solidFill>
                  <a:schemeClr val="tx2"/>
                </a:solidFill>
                <a:latin typeface="Calibri" pitchFamily="34" charset="0"/>
              </a:rPr>
              <a:t>2; </a:t>
            </a:r>
            <a:r>
              <a:rPr lang="fr-FR" altLang="fr-FR" sz="1200" b="1" i="1" dirty="0">
                <a:solidFill>
                  <a:schemeClr val="tx2"/>
                </a:solidFill>
                <a:latin typeface="Calibri" pitchFamily="34" charset="0"/>
              </a:rPr>
              <a:t>Z = 0,25 </a:t>
            </a:r>
            <a:r>
              <a:rPr lang="fr-FR" altLang="fr-FR" sz="1200" b="1" i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fr-FR" altLang="fr-FR" sz="1200" b="1" i="1" dirty="0">
                <a:solidFill>
                  <a:schemeClr val="tx2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25506D6A-094E-4677-9A8B-3EB7D978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6768" y="3457230"/>
            <a:ext cx="2795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altLang="fr-FR" sz="1200" b="1" i="1" u="sng" dirty="0" err="1">
                <a:solidFill>
                  <a:schemeClr val="tx2"/>
                </a:solidFill>
                <a:latin typeface="Calibri" pitchFamily="34" charset="0"/>
              </a:rPr>
              <a:t>GaN</a:t>
            </a:r>
            <a:r>
              <a:rPr lang="fr-FR" altLang="fr-FR" sz="1200" b="1" i="1" u="sng" dirty="0">
                <a:solidFill>
                  <a:schemeClr val="tx2"/>
                </a:solidFill>
                <a:latin typeface="Calibri" pitchFamily="34" charset="0"/>
              </a:rPr>
              <a:t> quantum dots</a:t>
            </a:r>
          </a:p>
          <a:p>
            <a:pPr algn="ctr"/>
            <a:r>
              <a:rPr lang="fr-FR" altLang="fr-FR" sz="1200" b="1" i="1" dirty="0">
                <a:solidFill>
                  <a:schemeClr val="tx2"/>
                </a:solidFill>
                <a:latin typeface="Calibri" pitchFamily="34" charset="0"/>
              </a:rPr>
              <a:t>(X,Y) = 0,25 </a:t>
            </a:r>
            <a:r>
              <a:rPr lang="fr-FR" altLang="fr-FR" sz="1200" b="1" i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fr-FR" altLang="fr-FR" sz="1200" b="1" i="1" dirty="0">
                <a:solidFill>
                  <a:schemeClr val="tx2"/>
                </a:solidFill>
                <a:latin typeface="Calibri" pitchFamily="34" charset="0"/>
              </a:rPr>
              <a:t>m</a:t>
            </a:r>
            <a:r>
              <a:rPr lang="fr-FR" altLang="fr-FR" sz="1200" b="1" i="1" baseline="30000" dirty="0">
                <a:solidFill>
                  <a:schemeClr val="tx2"/>
                </a:solidFill>
                <a:latin typeface="Calibri" pitchFamily="34" charset="0"/>
              </a:rPr>
              <a:t>2; </a:t>
            </a:r>
            <a:r>
              <a:rPr lang="fr-FR" altLang="fr-FR" sz="1200" b="1" i="1" dirty="0">
                <a:solidFill>
                  <a:schemeClr val="tx2"/>
                </a:solidFill>
                <a:latin typeface="Calibri" pitchFamily="34" charset="0"/>
              </a:rPr>
              <a:t>Z = 5 nm 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03E562B6-43DC-437F-AC9D-DEE320AD9FAB}"/>
              </a:ext>
            </a:extLst>
          </p:cNvPr>
          <p:cNvGrpSpPr/>
          <p:nvPr/>
        </p:nvGrpSpPr>
        <p:grpSpPr>
          <a:xfrm>
            <a:off x="205598" y="818095"/>
            <a:ext cx="3289246" cy="2621589"/>
            <a:chOff x="191070" y="1332508"/>
            <a:chExt cx="3289246" cy="2621589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96E335E-94A3-4864-8952-E07D44CDB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8" y="1763282"/>
              <a:ext cx="2160000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54D2B1C7-ABD6-48FB-A9C3-823B7CF6D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6771" y="1675100"/>
              <a:ext cx="428628" cy="160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C1E7320E-DCD3-4C27-85A3-3E11E2610DDE}"/>
                </a:ext>
              </a:extLst>
            </p:cNvPr>
            <p:cNvCxnSpPr>
              <a:cxnSpLocks/>
            </p:cNvCxnSpPr>
            <p:nvPr/>
          </p:nvCxnSpPr>
          <p:spPr>
            <a:xfrm>
              <a:off x="567720" y="1701840"/>
              <a:ext cx="2166367" cy="43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A2DDA637-B81E-4C3D-AAA6-A8684D8CF9C9}"/>
                </a:ext>
              </a:extLst>
            </p:cNvPr>
            <p:cNvCxnSpPr>
              <a:cxnSpLocks/>
            </p:cNvCxnSpPr>
            <p:nvPr/>
          </p:nvCxnSpPr>
          <p:spPr>
            <a:xfrm>
              <a:off x="511870" y="1794097"/>
              <a:ext cx="34528" cy="21600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21">
              <a:extLst>
                <a:ext uri="{FF2B5EF4-FFF2-40B4-BE49-F238E27FC236}">
                  <a16:creationId xmlns:a16="http://schemas.microsoft.com/office/drawing/2014/main" id="{D57BCD11-1E2C-463F-B5C6-CC277AEC1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87" y="1332508"/>
              <a:ext cx="15001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X = 100 </a:t>
              </a:r>
              <a:r>
                <a:rPr lang="fr-FR" altLang="fr-FR" b="1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m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7D4F97-5621-41E8-9953-8224E5FAC8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374363" y="2650678"/>
              <a:ext cx="15001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Y = 100 </a:t>
              </a:r>
              <a:r>
                <a:rPr lang="fr-FR" altLang="fr-FR" b="1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m 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121BED61-A430-40EE-B279-029BE2531A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2455" y="1716715"/>
              <a:ext cx="0" cy="146086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1">
              <a:extLst>
                <a:ext uri="{FF2B5EF4-FFF2-40B4-BE49-F238E27FC236}">
                  <a16:creationId xmlns:a16="http://schemas.microsoft.com/office/drawing/2014/main" id="{E58587A1-470B-4322-9ABB-050E5BFCC0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545551" y="2102789"/>
              <a:ext cx="15001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Z = 250 nm 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AA3B6FE-7029-472C-95EC-00D5D7A7F0DA}"/>
              </a:ext>
            </a:extLst>
          </p:cNvPr>
          <p:cNvGrpSpPr/>
          <p:nvPr/>
        </p:nvGrpSpPr>
        <p:grpSpPr>
          <a:xfrm>
            <a:off x="3747728" y="705856"/>
            <a:ext cx="3464252" cy="2651973"/>
            <a:chOff x="4680261" y="1332940"/>
            <a:chExt cx="3464252" cy="2651973"/>
          </a:xfrm>
        </p:grpSpPr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D0C80C5F-5995-4576-BBE6-D9DFBE735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56750" y="1763282"/>
              <a:ext cx="2160000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72031C01-9F5D-4F71-99E4-3FC9494E3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65018" y="1675100"/>
              <a:ext cx="428628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46FCF62E-5153-426D-9986-2A76E6158D4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101" y="1702272"/>
              <a:ext cx="217664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1">
              <a:extLst>
                <a:ext uri="{FF2B5EF4-FFF2-40B4-BE49-F238E27FC236}">
                  <a16:creationId xmlns:a16="http://schemas.microsoft.com/office/drawing/2014/main" id="{A4BE6AF6-CC9A-47E1-BB57-104B9DD3D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619" y="1332940"/>
              <a:ext cx="15001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X = 0,5 </a:t>
              </a:r>
              <a:r>
                <a:rPr lang="fr-FR" altLang="fr-FR" b="1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m </a:t>
              </a:r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542E0349-713F-4366-9FF1-AC4E85439F0C}"/>
                </a:ext>
              </a:extLst>
            </p:cNvPr>
            <p:cNvCxnSpPr>
              <a:cxnSpLocks/>
            </p:cNvCxnSpPr>
            <p:nvPr/>
          </p:nvCxnSpPr>
          <p:spPr>
            <a:xfrm>
              <a:off x="5096180" y="1763282"/>
              <a:ext cx="0" cy="222163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1">
              <a:extLst>
                <a:ext uri="{FF2B5EF4-FFF2-40B4-BE49-F238E27FC236}">
                  <a16:creationId xmlns:a16="http://schemas.microsoft.com/office/drawing/2014/main" id="{EE204A0F-DE43-4276-B606-772483F2EE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14828" y="2392203"/>
              <a:ext cx="15001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Y = 0,5 </a:t>
              </a:r>
              <a:r>
                <a:rPr lang="fr-FR" altLang="fr-FR" b="1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m </a:t>
              </a:r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8D3A4FDD-981F-49AD-89FF-06EE65D79A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209748" y="2040548"/>
              <a:ext cx="15001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altLang="fr-FR" b="1" dirty="0">
                  <a:solidFill>
                    <a:srgbClr val="FF0000"/>
                  </a:solidFill>
                  <a:latin typeface="Calibri" pitchFamily="34" charset="0"/>
                </a:rPr>
                <a:t>Z = 5 nm </a:t>
              </a:r>
            </a:p>
          </p:txBody>
        </p: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F44FE005-5C2A-4821-AFFC-8020E43C4631}"/>
                </a:ext>
              </a:extLst>
            </p:cNvPr>
            <p:cNvCxnSpPr/>
            <p:nvPr/>
          </p:nvCxnSpPr>
          <p:spPr>
            <a:xfrm rot="5400000" flipH="1" flipV="1">
              <a:off x="7134493" y="2441149"/>
              <a:ext cx="1357322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7F56CE41-EF2C-4773-BFEF-8079FBD92BE8}"/>
              </a:ext>
            </a:extLst>
          </p:cNvPr>
          <p:cNvSpPr txBox="1"/>
          <p:nvPr/>
        </p:nvSpPr>
        <p:spPr>
          <a:xfrm>
            <a:off x="526398" y="4401108"/>
            <a:ext cx="5275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Field of </a:t>
            </a:r>
            <a:r>
              <a:rPr lang="fr-FR" dirty="0" err="1"/>
              <a:t>view</a:t>
            </a:r>
            <a:r>
              <a:rPr lang="fr-FR" dirty="0"/>
              <a:t>: 100µmx100µm to 0,5µmx0,5µm</a:t>
            </a:r>
          </a:p>
          <a:p>
            <a:endParaRPr lang="fr-FR" dirty="0"/>
          </a:p>
          <a:p>
            <a:r>
              <a:rPr lang="fr-FR" dirty="0"/>
              <a:t>Résolution: </a:t>
            </a:r>
            <a:r>
              <a:rPr lang="fr-FR" dirty="0" err="1"/>
              <a:t>lateral</a:t>
            </a:r>
            <a:r>
              <a:rPr lang="fr-FR" dirty="0"/>
              <a:t>, a few nm; vertical, a few 10pm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0A06E9-97EE-4EB2-8395-A9AC01E76E95}"/>
              </a:ext>
            </a:extLst>
          </p:cNvPr>
          <p:cNvSpPr txBox="1"/>
          <p:nvPr/>
        </p:nvSpPr>
        <p:spPr>
          <a:xfrm>
            <a:off x="4392000" y="494966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 few 10pm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40524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>
            <a:extLst>
              <a:ext uri="{FF2B5EF4-FFF2-40B4-BE49-F238E27FC236}">
                <a16:creationId xmlns:a16="http://schemas.microsoft.com/office/drawing/2014/main" id="{F158FE1F-6E8C-4D5F-B7DD-356C389F3B62}"/>
              </a:ext>
            </a:extLst>
          </p:cNvPr>
          <p:cNvGrpSpPr/>
          <p:nvPr/>
        </p:nvGrpSpPr>
        <p:grpSpPr>
          <a:xfrm>
            <a:off x="4142103" y="1986101"/>
            <a:ext cx="3708412" cy="2862272"/>
            <a:chOff x="611560" y="2093387"/>
            <a:chExt cx="3708412" cy="2862272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09D2561F-6DCC-477E-A50F-E369345176BE}"/>
                </a:ext>
              </a:extLst>
            </p:cNvPr>
            <p:cNvGrpSpPr/>
            <p:nvPr/>
          </p:nvGrpSpPr>
          <p:grpSpPr>
            <a:xfrm>
              <a:off x="611560" y="2093387"/>
              <a:ext cx="2664296" cy="2862272"/>
              <a:chOff x="611560" y="2093387"/>
              <a:chExt cx="2664296" cy="286227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0FC389B-CECC-4470-A7C2-C099AB3DB8CB}"/>
                  </a:ext>
                </a:extLst>
              </p:cNvPr>
              <p:cNvSpPr/>
              <p:nvPr/>
            </p:nvSpPr>
            <p:spPr>
              <a:xfrm>
                <a:off x="611560" y="2716389"/>
                <a:ext cx="2664296" cy="66568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47FEA46-262B-41DB-8330-B274DFBC1D06}"/>
                  </a:ext>
                </a:extLst>
              </p:cNvPr>
              <p:cNvSpPr/>
              <p:nvPr/>
            </p:nvSpPr>
            <p:spPr>
              <a:xfrm>
                <a:off x="611560" y="3110681"/>
                <a:ext cx="2664296" cy="4995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0324E3-9A00-4B8E-A1D7-4824D612D6F5}"/>
                  </a:ext>
                </a:extLst>
              </p:cNvPr>
              <p:cNvSpPr/>
              <p:nvPr/>
            </p:nvSpPr>
            <p:spPr>
              <a:xfrm>
                <a:off x="611560" y="3290868"/>
                <a:ext cx="2664296" cy="66568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4B47DF9-AE23-4B31-9CC2-102CEBBF35DB}"/>
                  </a:ext>
                </a:extLst>
              </p:cNvPr>
              <p:cNvSpPr/>
              <p:nvPr/>
            </p:nvSpPr>
            <p:spPr>
              <a:xfrm>
                <a:off x="611560" y="3705292"/>
                <a:ext cx="2664296" cy="12503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1F457943-1A7B-4DA0-B326-634FBBC8B69D}"/>
                  </a:ext>
                </a:extLst>
              </p:cNvPr>
              <p:cNvSpPr txBox="1"/>
              <p:nvPr/>
            </p:nvSpPr>
            <p:spPr>
              <a:xfrm>
                <a:off x="698833" y="4551160"/>
                <a:ext cx="1133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substrate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76CA248-B887-4B1F-87CC-71D5960D6D37}"/>
                  </a:ext>
                </a:extLst>
              </p:cNvPr>
              <p:cNvSpPr/>
              <p:nvPr/>
            </p:nvSpPr>
            <p:spPr>
              <a:xfrm>
                <a:off x="611560" y="2459224"/>
                <a:ext cx="2664296" cy="4995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BB4FF0C-B5EC-48FC-9A0E-AC920AD538EA}"/>
                  </a:ext>
                </a:extLst>
              </p:cNvPr>
              <p:cNvSpPr/>
              <p:nvPr/>
            </p:nvSpPr>
            <p:spPr>
              <a:xfrm>
                <a:off x="611560" y="2093387"/>
                <a:ext cx="2664296" cy="66568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Larme 39">
              <a:extLst>
                <a:ext uri="{FF2B5EF4-FFF2-40B4-BE49-F238E27FC236}">
                  <a16:creationId xmlns:a16="http://schemas.microsoft.com/office/drawing/2014/main" id="{9374030B-8034-4C8E-A01F-724FA5E9BEE6}"/>
                </a:ext>
              </a:extLst>
            </p:cNvPr>
            <p:cNvSpPr/>
            <p:nvPr/>
          </p:nvSpPr>
          <p:spPr>
            <a:xfrm rot="2396808">
              <a:off x="2344817" y="2507765"/>
              <a:ext cx="792141" cy="817809"/>
            </a:xfrm>
            <a:prstGeom prst="teardrop">
              <a:avLst>
                <a:gd name="adj" fmla="val 10379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D1BF5FB-B5AB-41C5-8B31-35CC5799A66B}"/>
                </a:ext>
              </a:extLst>
            </p:cNvPr>
            <p:cNvSpPr/>
            <p:nvPr/>
          </p:nvSpPr>
          <p:spPr>
            <a:xfrm>
              <a:off x="3275855" y="2528900"/>
              <a:ext cx="180021" cy="78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apèze 41">
              <a:extLst>
                <a:ext uri="{FF2B5EF4-FFF2-40B4-BE49-F238E27FC236}">
                  <a16:creationId xmlns:a16="http://schemas.microsoft.com/office/drawing/2014/main" id="{FC96644B-A581-4F9B-9C17-037BF687A417}"/>
                </a:ext>
              </a:extLst>
            </p:cNvPr>
            <p:cNvSpPr/>
            <p:nvPr/>
          </p:nvSpPr>
          <p:spPr>
            <a:xfrm rot="16200000">
              <a:off x="3687448" y="2347477"/>
              <a:ext cx="220931" cy="1044116"/>
            </a:xfrm>
            <a:prstGeom prst="trapezoi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742BD53-34C8-4921-9FA3-07FCCC8D11E3}"/>
              </a:ext>
            </a:extLst>
          </p:cNvPr>
          <p:cNvSpPr/>
          <p:nvPr/>
        </p:nvSpPr>
        <p:spPr>
          <a:xfrm>
            <a:off x="3786842" y="1169400"/>
            <a:ext cx="2988332" cy="3843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CCD400F-175F-4E5D-AF36-9882157B4BDA}"/>
              </a:ext>
            </a:extLst>
          </p:cNvPr>
          <p:cNvGrpSpPr/>
          <p:nvPr/>
        </p:nvGrpSpPr>
        <p:grpSpPr>
          <a:xfrm>
            <a:off x="611560" y="2093387"/>
            <a:ext cx="3708412" cy="2862272"/>
            <a:chOff x="611560" y="2093387"/>
            <a:chExt cx="3708412" cy="2862272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E642E9E-A5C8-49B4-B47D-0DA8C7101652}"/>
                </a:ext>
              </a:extLst>
            </p:cNvPr>
            <p:cNvGrpSpPr/>
            <p:nvPr/>
          </p:nvGrpSpPr>
          <p:grpSpPr>
            <a:xfrm>
              <a:off x="611560" y="2093387"/>
              <a:ext cx="2664296" cy="2862272"/>
              <a:chOff x="611560" y="2093387"/>
              <a:chExt cx="2664296" cy="2862272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4C4A30C-4C9E-4E28-9FB8-3F54B66D6DF5}"/>
                  </a:ext>
                </a:extLst>
              </p:cNvPr>
              <p:cNvSpPr/>
              <p:nvPr/>
            </p:nvSpPr>
            <p:spPr>
              <a:xfrm>
                <a:off x="611560" y="2716389"/>
                <a:ext cx="2664296" cy="66568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F7A3B9-EF10-4F3A-AB33-C4AB11781703}"/>
                  </a:ext>
                </a:extLst>
              </p:cNvPr>
              <p:cNvSpPr/>
              <p:nvPr/>
            </p:nvSpPr>
            <p:spPr>
              <a:xfrm>
                <a:off x="611560" y="3110681"/>
                <a:ext cx="2664296" cy="4995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E6FF44-5900-4602-BC50-11E50A6D860E}"/>
                  </a:ext>
                </a:extLst>
              </p:cNvPr>
              <p:cNvSpPr/>
              <p:nvPr/>
            </p:nvSpPr>
            <p:spPr>
              <a:xfrm>
                <a:off x="611560" y="3290868"/>
                <a:ext cx="2664296" cy="66568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57D81AD-7342-48F6-BD0E-FFC93A8697D4}"/>
                  </a:ext>
                </a:extLst>
              </p:cNvPr>
              <p:cNvSpPr/>
              <p:nvPr/>
            </p:nvSpPr>
            <p:spPr>
              <a:xfrm>
                <a:off x="611560" y="3705292"/>
                <a:ext cx="2664296" cy="12503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9358B95-5969-43EB-9F53-EB74C73C4BEC}"/>
                  </a:ext>
                </a:extLst>
              </p:cNvPr>
              <p:cNvSpPr txBox="1"/>
              <p:nvPr/>
            </p:nvSpPr>
            <p:spPr>
              <a:xfrm>
                <a:off x="698833" y="4551160"/>
                <a:ext cx="1133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substrate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B72A3A0-F543-4A89-B0E1-BEDCB8344DC6}"/>
                  </a:ext>
                </a:extLst>
              </p:cNvPr>
              <p:cNvSpPr/>
              <p:nvPr/>
            </p:nvSpPr>
            <p:spPr>
              <a:xfrm>
                <a:off x="611560" y="2459224"/>
                <a:ext cx="2664296" cy="4995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FCC6FD5-016E-4C74-B654-D7F161E4E0AB}"/>
                  </a:ext>
                </a:extLst>
              </p:cNvPr>
              <p:cNvSpPr/>
              <p:nvPr/>
            </p:nvSpPr>
            <p:spPr>
              <a:xfrm>
                <a:off x="611560" y="2093387"/>
                <a:ext cx="2664296" cy="66568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Larme 4">
              <a:extLst>
                <a:ext uri="{FF2B5EF4-FFF2-40B4-BE49-F238E27FC236}">
                  <a16:creationId xmlns:a16="http://schemas.microsoft.com/office/drawing/2014/main" id="{5373EAD8-F107-469F-BB0D-D47F8FB10C4B}"/>
                </a:ext>
              </a:extLst>
            </p:cNvPr>
            <p:cNvSpPr/>
            <p:nvPr/>
          </p:nvSpPr>
          <p:spPr>
            <a:xfrm rot="2396808">
              <a:off x="2344817" y="2507765"/>
              <a:ext cx="792141" cy="817809"/>
            </a:xfrm>
            <a:prstGeom prst="teardrop">
              <a:avLst>
                <a:gd name="adj" fmla="val 10379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707A59-2584-49CC-A158-1FFCBFF2C296}"/>
                </a:ext>
              </a:extLst>
            </p:cNvPr>
            <p:cNvSpPr/>
            <p:nvPr/>
          </p:nvSpPr>
          <p:spPr>
            <a:xfrm>
              <a:off x="3275855" y="2528900"/>
              <a:ext cx="180021" cy="78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èze 7">
              <a:extLst>
                <a:ext uri="{FF2B5EF4-FFF2-40B4-BE49-F238E27FC236}">
                  <a16:creationId xmlns:a16="http://schemas.microsoft.com/office/drawing/2014/main" id="{7304904B-C262-4935-B6D6-7091AFB03970}"/>
                </a:ext>
              </a:extLst>
            </p:cNvPr>
            <p:cNvSpPr/>
            <p:nvPr/>
          </p:nvSpPr>
          <p:spPr>
            <a:xfrm rot="16200000">
              <a:off x="3687448" y="2347477"/>
              <a:ext cx="220931" cy="1044116"/>
            </a:xfrm>
            <a:prstGeom prst="trapezoi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3E69D1BD-6093-4230-95EB-B3F66448B502}"/>
              </a:ext>
            </a:extLst>
          </p:cNvPr>
          <p:cNvSpPr txBox="1"/>
          <p:nvPr/>
        </p:nvSpPr>
        <p:spPr>
          <a:xfrm>
            <a:off x="5079002" y="5024862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Use a thin sample</a:t>
            </a:r>
          </a:p>
          <a:p>
            <a:pPr algn="ctr"/>
            <a:r>
              <a:rPr lang="en-US" dirty="0"/>
              <a:t>(TEM or transmission in a SEM)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F9E9E8E-D578-4C9C-B74B-D429972A0083}"/>
              </a:ext>
            </a:extLst>
          </p:cNvPr>
          <p:cNvSpPr txBox="1"/>
          <p:nvPr/>
        </p:nvSpPr>
        <p:spPr>
          <a:xfrm>
            <a:off x="503548" y="946366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EDS in cross section</a:t>
            </a:r>
          </a:p>
        </p:txBody>
      </p:sp>
    </p:spTree>
    <p:extLst>
      <p:ext uri="{BB962C8B-B14F-4D97-AF65-F5344CB8AC3E}">
        <p14:creationId xmlns:p14="http://schemas.microsoft.com/office/powerpoint/2010/main" val="28182566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3A152D-5D88-4747-8A90-147F723326AA}"/>
              </a:ext>
            </a:extLst>
          </p:cNvPr>
          <p:cNvSpPr txBox="1"/>
          <p:nvPr/>
        </p:nvSpPr>
        <p:spPr>
          <a:xfrm>
            <a:off x="251520" y="8634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ECCI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300571-423C-489A-9143-722F565460A8}"/>
              </a:ext>
            </a:extLst>
          </p:cNvPr>
          <p:cNvSpPr txBox="1"/>
          <p:nvPr/>
        </p:nvSpPr>
        <p:spPr>
          <a:xfrm>
            <a:off x="2481284" y="5217339"/>
            <a:ext cx="45720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Univers LT Std"/>
            </a:endParaRP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Univers LT Std"/>
              </a:rPr>
              <a:t> </a:t>
            </a:r>
            <a:r>
              <a:rPr lang="en-US" sz="1200" b="0" i="1" u="none" strike="noStrike" baseline="0" dirty="0">
                <a:solidFill>
                  <a:srgbClr val="000000"/>
                </a:solidFill>
              </a:rPr>
              <a:t>A. Mandal et al., Microscopy and Microanalysis, 2024, </a:t>
            </a:r>
            <a:r>
              <a:rPr lang="en-US" sz="1200" b="1" i="1" u="none" strike="noStrike" baseline="0" dirty="0">
                <a:solidFill>
                  <a:srgbClr val="000000"/>
                </a:solidFill>
              </a:rPr>
              <a:t>00</a:t>
            </a:r>
            <a:r>
              <a:rPr lang="en-US" sz="1200" b="0" i="1" u="none" strike="noStrike" baseline="0" dirty="0">
                <a:solidFill>
                  <a:srgbClr val="000000"/>
                </a:solidFill>
              </a:rPr>
              <a:t>, 1–14 </a:t>
            </a:r>
            <a:endParaRPr lang="en-US" sz="12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2C0DD8C-EC98-44F0-8692-6951B834838A}"/>
              </a:ext>
            </a:extLst>
          </p:cNvPr>
          <p:cNvSpPr txBox="1"/>
          <p:nvPr/>
        </p:nvSpPr>
        <p:spPr>
          <a:xfrm>
            <a:off x="3501596" y="1223194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MOVPE-grown </a:t>
            </a:r>
            <a:r>
              <a:rPr lang="en-US" dirty="0" err="1"/>
              <a:t>GaN</a:t>
            </a:r>
            <a:r>
              <a:rPr lang="en-US" dirty="0"/>
              <a:t>/Si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A3F91A72-B524-4DB7-AA6B-ECA9EC4C4D8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73225" y="2097088"/>
            <a:ext cx="54006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005C530C-6BB2-4403-ABC1-438D2287A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518423"/>
              </p:ext>
            </p:extLst>
          </p:nvPr>
        </p:nvGraphicFramePr>
        <p:xfrm>
          <a:off x="1304925" y="1730375"/>
          <a:ext cx="6535738" cy="339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8" r:id="rId4" imgW="6535075" imgH="3397976" progId="">
                  <p:embed/>
                </p:oleObj>
              </mc:Choice>
              <mc:Fallback>
                <p:oleObj r:id="rId4" imgW="6535075" imgH="339797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4925" y="1730375"/>
                        <a:ext cx="6535738" cy="339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2466226"/>
      </p:ext>
    </p:extLst>
  </p:cSld>
  <p:clrMapOvr>
    <a:masterClrMapping/>
  </p:clrMapOvr>
  <p:transition advTm="27035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3A0C92-4330-4B50-9374-78AE0F527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441" y="1196752"/>
            <a:ext cx="1643714" cy="50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9042DF-30E9-4CCF-AA81-5FFDE5B7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40" y="1448780"/>
            <a:ext cx="333547" cy="90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8E00DD-D979-486D-9551-6D8DB11C6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722" y="2474944"/>
            <a:ext cx="286624" cy="90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E738D81-75BF-4140-B840-AC402C7E3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92" y="3728324"/>
            <a:ext cx="271698" cy="90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0B45280-E737-4022-B4D1-4FDDE99A9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40" y="5028072"/>
            <a:ext cx="280374" cy="90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D5057AA-D068-4F7C-9876-4359C803F9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37" t="16401" r="34645" b="8001"/>
          <a:stretch/>
        </p:blipFill>
        <p:spPr>
          <a:xfrm>
            <a:off x="2879812" y="1268760"/>
            <a:ext cx="2100003" cy="5040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FEA1FCC-1D5A-4A7A-8B46-AFD85500882F}"/>
              </a:ext>
            </a:extLst>
          </p:cNvPr>
          <p:cNvSpPr txBox="1"/>
          <p:nvPr/>
        </p:nvSpPr>
        <p:spPr>
          <a:xfrm>
            <a:off x="1439652" y="823457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MoS2/</a:t>
            </a:r>
            <a:r>
              <a:rPr lang="en-US" dirty="0" err="1"/>
              <a:t>GaN</a:t>
            </a:r>
            <a:r>
              <a:rPr lang="en-US" dirty="0"/>
              <a:t> MBE growth as a function of time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2E77713-6D5A-4890-B1A2-7B60127296F9}"/>
              </a:ext>
            </a:extLst>
          </p:cNvPr>
          <p:cNvSpPr txBox="1"/>
          <p:nvPr/>
        </p:nvSpPr>
        <p:spPr>
          <a:xfrm>
            <a:off x="2008056" y="4757751"/>
            <a:ext cx="936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/>
              <a:t>rms</a:t>
            </a:r>
            <a:r>
              <a:rPr lang="fr-FR" sz="1000" b="1" dirty="0"/>
              <a:t>: 0,32nm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FFE70E9-1C43-44DB-A85A-3D6D761BBE1E}"/>
              </a:ext>
            </a:extLst>
          </p:cNvPr>
          <p:cNvSpPr txBox="1"/>
          <p:nvPr/>
        </p:nvSpPr>
        <p:spPr>
          <a:xfrm>
            <a:off x="1966378" y="2276871"/>
            <a:ext cx="936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/>
              <a:t>rms</a:t>
            </a:r>
            <a:r>
              <a:rPr lang="fr-FR" sz="1000" b="1" dirty="0"/>
              <a:t>: 0,13nm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036AD80-1F8C-4968-8441-123A8765106B}"/>
              </a:ext>
            </a:extLst>
          </p:cNvPr>
          <p:cNvSpPr txBox="1"/>
          <p:nvPr/>
        </p:nvSpPr>
        <p:spPr>
          <a:xfrm>
            <a:off x="1933787" y="3416959"/>
            <a:ext cx="936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/>
              <a:t>rms</a:t>
            </a:r>
            <a:r>
              <a:rPr lang="fr-FR" sz="1000" b="1" dirty="0"/>
              <a:t>: 0,26nm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7CF05EE-A84B-4EEF-A4F9-D68F633FD906}"/>
              </a:ext>
            </a:extLst>
          </p:cNvPr>
          <p:cNvSpPr txBox="1"/>
          <p:nvPr/>
        </p:nvSpPr>
        <p:spPr>
          <a:xfrm>
            <a:off x="2078588" y="6034543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/>
              <a:t>rms</a:t>
            </a:r>
            <a:r>
              <a:rPr lang="fr-FR" sz="1000" b="1" dirty="0"/>
              <a:t>: 0,2nm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66EA296-2E5C-47D8-8169-783CEC9A457F}"/>
              </a:ext>
            </a:extLst>
          </p:cNvPr>
          <p:cNvSpPr txBox="1"/>
          <p:nvPr/>
        </p:nvSpPr>
        <p:spPr>
          <a:xfrm>
            <a:off x="2511559" y="1393501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</a:rPr>
              <a:t>30’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FB025ED-294D-434C-986C-07BD7779B2E8}"/>
              </a:ext>
            </a:extLst>
          </p:cNvPr>
          <p:cNvSpPr txBox="1"/>
          <p:nvPr/>
        </p:nvSpPr>
        <p:spPr>
          <a:xfrm>
            <a:off x="2536516" y="256806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</a:rPr>
              <a:t>1h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74AD904-DD1A-4470-9D5B-86CF71FA8E91}"/>
              </a:ext>
            </a:extLst>
          </p:cNvPr>
          <p:cNvSpPr txBox="1"/>
          <p:nvPr/>
        </p:nvSpPr>
        <p:spPr>
          <a:xfrm>
            <a:off x="2511221" y="3698329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</a:rPr>
              <a:t>2h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1BCDDAE-2677-4EB3-A40B-0934B7D5D383}"/>
              </a:ext>
            </a:extLst>
          </p:cNvPr>
          <p:cNvSpPr txBox="1"/>
          <p:nvPr/>
        </p:nvSpPr>
        <p:spPr>
          <a:xfrm>
            <a:off x="2520903" y="5003972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</a:rPr>
              <a:t>3h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355388A-266E-4ED7-87A8-EA60B7181105}"/>
              </a:ext>
            </a:extLst>
          </p:cNvPr>
          <p:cNvSpPr txBox="1"/>
          <p:nvPr/>
        </p:nvSpPr>
        <p:spPr>
          <a:xfrm>
            <a:off x="4922911" y="179730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Nucléation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B12A0DD-646C-4E6B-ABFE-F444C99297C0}"/>
              </a:ext>
            </a:extLst>
          </p:cNvPr>
          <p:cNvSpPr txBox="1"/>
          <p:nvPr/>
        </p:nvSpPr>
        <p:spPr>
          <a:xfrm>
            <a:off x="5014660" y="34290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Lateral</a:t>
            </a:r>
            <a:r>
              <a:rPr lang="fr-FR" dirty="0"/>
              <a:t> </a:t>
            </a:r>
            <a:r>
              <a:rPr lang="fr-FR" dirty="0" err="1"/>
              <a:t>triangular</a:t>
            </a:r>
            <a:r>
              <a:rPr lang="fr-FR" dirty="0"/>
              <a:t> </a:t>
            </a:r>
            <a:r>
              <a:rPr lang="fr-FR" dirty="0" err="1"/>
              <a:t>growth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7B73398-2121-4B6B-A742-D19119ECE98F}"/>
              </a:ext>
            </a:extLst>
          </p:cNvPr>
          <p:cNvSpPr txBox="1"/>
          <p:nvPr/>
        </p:nvSpPr>
        <p:spPr>
          <a:xfrm>
            <a:off x="5256076" y="537321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coalescence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751544E-DC1F-4A8D-811B-64123B380F30}"/>
              </a:ext>
            </a:extLst>
          </p:cNvPr>
          <p:cNvSpPr txBox="1"/>
          <p:nvPr/>
        </p:nvSpPr>
        <p:spPr>
          <a:xfrm>
            <a:off x="5148064" y="5769884"/>
            <a:ext cx="391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u="none" strike="noStrike" baseline="0" dirty="0">
                <a:latin typeface="Charis SIL"/>
              </a:rPr>
              <a:t>M. Al Khalfioui et al., J. of </a:t>
            </a:r>
            <a:r>
              <a:rPr lang="en-US" sz="1200" b="0" i="1" u="none" strike="noStrike" baseline="0" dirty="0" err="1">
                <a:latin typeface="Charis SIL"/>
              </a:rPr>
              <a:t>Cryst</a:t>
            </a:r>
            <a:r>
              <a:rPr lang="en-US" sz="1200" b="0" i="1" u="none" strike="noStrike" baseline="0" dirty="0">
                <a:latin typeface="Charis SIL"/>
              </a:rPr>
              <a:t>. Growth 652 (2025) 128047 </a:t>
            </a:r>
            <a:endParaRPr lang="fr-FR" sz="1200" i="1" dirty="0"/>
          </a:p>
        </p:txBody>
      </p:sp>
      <p:sp>
        <p:nvSpPr>
          <p:cNvPr id="24" name="Espace réservé du pied de page 7">
            <a:extLst>
              <a:ext uri="{FF2B5EF4-FFF2-40B4-BE49-F238E27FC236}">
                <a16:creationId xmlns:a16="http://schemas.microsoft.com/office/drawing/2014/main" id="{0B62A0E7-076E-4B3A-91B7-9F5AD2B7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746791064"/>
      </p:ext>
    </p:extLst>
  </p:cSld>
  <p:clrMapOvr>
    <a:masterClrMapping/>
  </p:clrMapOvr>
  <p:transition advTm="27035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AE3F6EF-4A41-42E3-BB8D-09537826D459}"/>
              </a:ext>
            </a:extLst>
          </p:cNvPr>
          <p:cNvSpPr txBox="1"/>
          <p:nvPr/>
        </p:nvSpPr>
        <p:spPr>
          <a:xfrm>
            <a:off x="143508" y="1304764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µLED fabrication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F3B35ED-26DD-4774-B1EB-DB1215A30998}"/>
              </a:ext>
            </a:extLst>
          </p:cNvPr>
          <p:cNvSpPr txBox="1"/>
          <p:nvPr/>
        </p:nvSpPr>
        <p:spPr>
          <a:xfrm>
            <a:off x="137146" y="729193"/>
            <a:ext cx="113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EBSD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AB15101-6DC3-487B-A8D4-CCCB3661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48" y="1412776"/>
            <a:ext cx="5400000" cy="47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1994"/>
      </p:ext>
    </p:extLst>
  </p:cSld>
  <p:clrMapOvr>
    <a:masterClrMapping/>
  </p:clrMapOvr>
  <p:transition advTm="27035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133" name="Oval 9">
            <a:extLst>
              <a:ext uri="{FF2B5EF4-FFF2-40B4-BE49-F238E27FC236}">
                <a16:creationId xmlns:a16="http://schemas.microsoft.com/office/drawing/2014/main" id="{C7824A77-1201-46B3-A388-6E0034D288C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0828936">
            <a:off x="3844649" y="4419823"/>
            <a:ext cx="141741" cy="129401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Parallélogramme 68">
            <a:extLst>
              <a:ext uri="{FF2B5EF4-FFF2-40B4-BE49-F238E27FC236}">
                <a16:creationId xmlns:a16="http://schemas.microsoft.com/office/drawing/2014/main" id="{D02348E0-F7B2-44BC-8732-A83CE0AEB6AD}"/>
              </a:ext>
            </a:extLst>
          </p:cNvPr>
          <p:cNvSpPr/>
          <p:nvPr/>
        </p:nvSpPr>
        <p:spPr>
          <a:xfrm rot="20063191">
            <a:off x="2017291" y="2605065"/>
            <a:ext cx="1649989" cy="72008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arallélogramme 67">
            <a:extLst>
              <a:ext uri="{FF2B5EF4-FFF2-40B4-BE49-F238E27FC236}">
                <a16:creationId xmlns:a16="http://schemas.microsoft.com/office/drawing/2014/main" id="{856ED9C6-35B2-45DF-BF65-BD4C495D61DD}"/>
              </a:ext>
            </a:extLst>
          </p:cNvPr>
          <p:cNvSpPr/>
          <p:nvPr/>
        </p:nvSpPr>
        <p:spPr>
          <a:xfrm rot="20063191">
            <a:off x="2139550" y="2720679"/>
            <a:ext cx="1649989" cy="72008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arallélogramme 66">
            <a:extLst>
              <a:ext uri="{FF2B5EF4-FFF2-40B4-BE49-F238E27FC236}">
                <a16:creationId xmlns:a16="http://schemas.microsoft.com/office/drawing/2014/main" id="{7E5DEC66-A8C5-4A34-AA75-462C4A980330}"/>
              </a:ext>
            </a:extLst>
          </p:cNvPr>
          <p:cNvSpPr/>
          <p:nvPr/>
        </p:nvSpPr>
        <p:spPr>
          <a:xfrm rot="20063191">
            <a:off x="2249279" y="2833500"/>
            <a:ext cx="1649989" cy="72008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arallélogramme 65">
            <a:extLst>
              <a:ext uri="{FF2B5EF4-FFF2-40B4-BE49-F238E27FC236}">
                <a16:creationId xmlns:a16="http://schemas.microsoft.com/office/drawing/2014/main" id="{A14D73C8-4ED1-431F-B723-429BF17E5DFC}"/>
              </a:ext>
            </a:extLst>
          </p:cNvPr>
          <p:cNvSpPr/>
          <p:nvPr/>
        </p:nvSpPr>
        <p:spPr>
          <a:xfrm rot="20063191">
            <a:off x="2359008" y="2946320"/>
            <a:ext cx="1649989" cy="72008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arallélogramme 64">
            <a:extLst>
              <a:ext uri="{FF2B5EF4-FFF2-40B4-BE49-F238E27FC236}">
                <a16:creationId xmlns:a16="http://schemas.microsoft.com/office/drawing/2014/main" id="{3EC91D9E-2B4C-4623-AB88-A78D60ADE6C9}"/>
              </a:ext>
            </a:extLst>
          </p:cNvPr>
          <p:cNvSpPr/>
          <p:nvPr/>
        </p:nvSpPr>
        <p:spPr>
          <a:xfrm rot="20063191">
            <a:off x="2468735" y="3080590"/>
            <a:ext cx="1649989" cy="72008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arallélogramme 63">
            <a:extLst>
              <a:ext uri="{FF2B5EF4-FFF2-40B4-BE49-F238E27FC236}">
                <a16:creationId xmlns:a16="http://schemas.microsoft.com/office/drawing/2014/main" id="{5B8F6DB5-4FD6-428E-8896-6B123F3C0520}"/>
              </a:ext>
            </a:extLst>
          </p:cNvPr>
          <p:cNvSpPr/>
          <p:nvPr/>
        </p:nvSpPr>
        <p:spPr>
          <a:xfrm rot="20063191">
            <a:off x="2585475" y="3188511"/>
            <a:ext cx="1649989" cy="72008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3D456F35-AFDD-4337-ABDD-C3D3C42C1A93}"/>
              </a:ext>
            </a:extLst>
          </p:cNvPr>
          <p:cNvSpPr/>
          <p:nvPr/>
        </p:nvSpPr>
        <p:spPr>
          <a:xfrm rot="20063191">
            <a:off x="2730674" y="3339335"/>
            <a:ext cx="1649989" cy="72008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7FF1B5-2FB1-43B8-B3CF-216FD1E65940}"/>
              </a:ext>
            </a:extLst>
          </p:cNvPr>
          <p:cNvCxnSpPr>
            <a:cxnSpLocks/>
          </p:cNvCxnSpPr>
          <p:nvPr/>
        </p:nvCxnSpPr>
        <p:spPr>
          <a:xfrm flipH="1" flipV="1">
            <a:off x="2255034" y="3634184"/>
            <a:ext cx="719137" cy="76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5E66FE49-BAB6-48BD-A3C3-14F9A9885E9D}"/>
              </a:ext>
            </a:extLst>
          </p:cNvPr>
          <p:cNvCxnSpPr>
            <a:cxnSpLocks/>
          </p:cNvCxnSpPr>
          <p:nvPr/>
        </p:nvCxnSpPr>
        <p:spPr>
          <a:xfrm flipH="1" flipV="1">
            <a:off x="2099321" y="2897336"/>
            <a:ext cx="719137" cy="76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9BBA515D-7766-4F82-AB35-88BCD825B5A0}"/>
              </a:ext>
            </a:extLst>
          </p:cNvPr>
          <p:cNvCxnSpPr>
            <a:cxnSpLocks/>
          </p:cNvCxnSpPr>
          <p:nvPr/>
        </p:nvCxnSpPr>
        <p:spPr>
          <a:xfrm flipH="1" flipV="1">
            <a:off x="3431372" y="2276872"/>
            <a:ext cx="719137" cy="76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63D2E0C-F7EA-4793-B41A-2DF4B4EA1917}"/>
              </a:ext>
            </a:extLst>
          </p:cNvPr>
          <p:cNvCxnSpPr/>
          <p:nvPr/>
        </p:nvCxnSpPr>
        <p:spPr>
          <a:xfrm flipV="1">
            <a:off x="2942006" y="3748359"/>
            <a:ext cx="576064" cy="72008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653E2C31-B7CF-41B5-887F-93B3836A5837}"/>
              </a:ext>
            </a:extLst>
          </p:cNvPr>
          <p:cNvCxnSpPr>
            <a:cxnSpLocks/>
          </p:cNvCxnSpPr>
          <p:nvPr/>
        </p:nvCxnSpPr>
        <p:spPr>
          <a:xfrm>
            <a:off x="3507505" y="3751386"/>
            <a:ext cx="941660" cy="24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B1C234EA-B428-44AF-8212-2CCF0D7019D2}"/>
              </a:ext>
            </a:extLst>
          </p:cNvPr>
          <p:cNvCxnSpPr>
            <a:cxnSpLocks/>
          </p:cNvCxnSpPr>
          <p:nvPr/>
        </p:nvCxnSpPr>
        <p:spPr>
          <a:xfrm flipH="1">
            <a:off x="3915520" y="3775991"/>
            <a:ext cx="511258" cy="72542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BED8141-0597-4D8C-8EA0-0C5B84974925}"/>
              </a:ext>
            </a:extLst>
          </p:cNvPr>
          <p:cNvCxnSpPr/>
          <p:nvPr/>
        </p:nvCxnSpPr>
        <p:spPr>
          <a:xfrm>
            <a:off x="3518070" y="3762022"/>
            <a:ext cx="728829" cy="13374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B67179C-C48C-4E1B-9556-4C68398FAC9E}"/>
              </a:ext>
            </a:extLst>
          </p:cNvPr>
          <p:cNvCxnSpPr>
            <a:cxnSpLocks/>
          </p:cNvCxnSpPr>
          <p:nvPr/>
        </p:nvCxnSpPr>
        <p:spPr>
          <a:xfrm flipV="1">
            <a:off x="2950358" y="2348880"/>
            <a:ext cx="1666547" cy="209441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C98DFC25-4873-43B3-ABAD-82DA0A806322}"/>
              </a:ext>
            </a:extLst>
          </p:cNvPr>
          <p:cNvCxnSpPr>
            <a:cxnSpLocks/>
          </p:cNvCxnSpPr>
          <p:nvPr/>
        </p:nvCxnSpPr>
        <p:spPr>
          <a:xfrm>
            <a:off x="3519996" y="3761408"/>
            <a:ext cx="1832772" cy="27632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703B1E-2417-4397-8D95-A900CAA1D62C}"/>
              </a:ext>
            </a:extLst>
          </p:cNvPr>
          <p:cNvSpPr/>
          <p:nvPr/>
        </p:nvSpPr>
        <p:spPr>
          <a:xfrm>
            <a:off x="5352768" y="3685486"/>
            <a:ext cx="334291" cy="1530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A091F37-5BF7-429D-A038-E8048AAB3D80}"/>
              </a:ext>
            </a:extLst>
          </p:cNvPr>
          <p:cNvCxnSpPr>
            <a:cxnSpLocks/>
          </p:cNvCxnSpPr>
          <p:nvPr/>
        </p:nvCxnSpPr>
        <p:spPr>
          <a:xfrm flipV="1">
            <a:off x="2901741" y="3419872"/>
            <a:ext cx="1324967" cy="63492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012F0E0E-F493-4453-AD72-C6530E8D9FED}"/>
              </a:ext>
            </a:extLst>
          </p:cNvPr>
          <p:cNvSpPr/>
          <p:nvPr/>
        </p:nvSpPr>
        <p:spPr>
          <a:xfrm rot="10800000">
            <a:off x="2957089" y="3869708"/>
            <a:ext cx="370854" cy="353319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6D3BC423-588F-4235-9E62-A13EA9A74BC5}"/>
              </a:ext>
            </a:extLst>
          </p:cNvPr>
          <p:cNvSpPr txBox="1"/>
          <p:nvPr/>
        </p:nvSpPr>
        <p:spPr>
          <a:xfrm>
            <a:off x="2950358" y="3972933"/>
            <a:ext cx="2704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200" dirty="0">
                <a:sym typeface="Symbol" panose="05050102010706020507" pitchFamily="18" charset="2"/>
              </a:rPr>
              <a:t></a:t>
            </a:r>
            <a:endParaRPr lang="en-US" sz="1200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FD24E22-AFFC-46D8-9D3A-34DC8CDA2922}"/>
              </a:ext>
            </a:extLst>
          </p:cNvPr>
          <p:cNvSpPr/>
          <p:nvPr/>
        </p:nvSpPr>
        <p:spPr>
          <a:xfrm>
            <a:off x="3674486" y="2700918"/>
            <a:ext cx="1371915" cy="1433512"/>
          </a:xfrm>
          <a:prstGeom prst="arc">
            <a:avLst>
              <a:gd name="adj1" fmla="val 16200000"/>
              <a:gd name="adj2" fmla="val 193615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6C59BC39-346D-46F0-B534-5B44B298C3E3}"/>
              </a:ext>
            </a:extLst>
          </p:cNvPr>
          <p:cNvSpPr txBox="1"/>
          <p:nvPr/>
        </p:nvSpPr>
        <p:spPr>
          <a:xfrm>
            <a:off x="4962817" y="2867248"/>
            <a:ext cx="377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200" dirty="0">
                <a:sym typeface="Symbol" panose="05050102010706020507" pitchFamily="18" charset="2"/>
              </a:rPr>
              <a:t>2</a:t>
            </a:r>
            <a:endParaRPr lang="en-US" sz="1200" dirty="0"/>
          </a:p>
        </p:txBody>
      </p:sp>
      <p:sp>
        <p:nvSpPr>
          <p:cNvPr id="134" name="Text Box 65">
            <a:extLst>
              <a:ext uri="{FF2B5EF4-FFF2-40B4-BE49-F238E27FC236}">
                <a16:creationId xmlns:a16="http://schemas.microsoft.com/office/drawing/2014/main" id="{C157EA8C-AFDB-4970-9155-4B26D34A754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24546" y="3548551"/>
            <a:ext cx="1206230" cy="36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b="1" dirty="0"/>
              <a:t>Detector</a:t>
            </a:r>
            <a:endParaRPr lang="en-GB" altLang="en-US" b="1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BD01940-56E4-44F4-BD4A-00CBADED454C}"/>
              </a:ext>
            </a:extLst>
          </p:cNvPr>
          <p:cNvSpPr txBox="1"/>
          <p:nvPr/>
        </p:nvSpPr>
        <p:spPr>
          <a:xfrm>
            <a:off x="36535" y="1038647"/>
            <a:ext cx="871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Grazing incidence Xray diffraction; in plane diffraction: study of planes perpendicular to the surface</a:t>
            </a:r>
          </a:p>
        </p:txBody>
      </p:sp>
    </p:spTree>
    <p:extLst>
      <p:ext uri="{BB962C8B-B14F-4D97-AF65-F5344CB8AC3E}">
        <p14:creationId xmlns:p14="http://schemas.microsoft.com/office/powerpoint/2010/main" val="2895522833"/>
      </p:ext>
    </p:extLst>
  </p:cSld>
  <p:clrMapOvr>
    <a:masterClrMapping/>
  </p:clrMapOvr>
  <p:transition advTm="2703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3A2232-E3D8-4C00-AA7F-A6626872C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0908"/>
            <a:ext cx="7059010" cy="20672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B3DB30-22B8-46F9-A033-0D4B58E10C31}"/>
              </a:ext>
            </a:extLst>
          </p:cNvPr>
          <p:cNvSpPr txBox="1"/>
          <p:nvPr/>
        </p:nvSpPr>
        <p:spPr>
          <a:xfrm>
            <a:off x="2394433" y="1462136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artefacts for 3D objects</a:t>
            </a:r>
          </a:p>
        </p:txBody>
      </p:sp>
    </p:spTree>
    <p:extLst>
      <p:ext uri="{BB962C8B-B14F-4D97-AF65-F5344CB8AC3E}">
        <p14:creationId xmlns:p14="http://schemas.microsoft.com/office/powerpoint/2010/main" val="3997590356"/>
      </p:ext>
    </p:extLst>
  </p:cSld>
  <p:clrMapOvr>
    <a:masterClrMapping/>
  </p:clrMapOvr>
  <p:transition advTm="2703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527EB3F6-397F-4CC3-94AD-4BF0D1239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76" y="1496219"/>
            <a:ext cx="2809060" cy="2880000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D397E217-0EBE-41DA-93BB-CB5435D8C2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192010"/>
              </p:ext>
            </p:extLst>
          </p:nvPr>
        </p:nvGraphicFramePr>
        <p:xfrm>
          <a:off x="4029207" y="1528447"/>
          <a:ext cx="4525963" cy="315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" name="Graph" r:id="rId5" imgW="32451587" imgH="22669500" progId="Origin50.Graph">
                  <p:embed/>
                </p:oleObj>
              </mc:Choice>
              <mc:Fallback>
                <p:oleObj name="Graph" r:id="rId5" imgW="32451587" imgH="22669500" progId="Origin50.Grap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207" y="1528447"/>
                        <a:ext cx="4525963" cy="315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A3D0B67-5806-4FBC-83B4-88584C324763}"/>
              </a:ext>
            </a:extLst>
          </p:cNvPr>
          <p:cNvSpPr txBox="1"/>
          <p:nvPr/>
        </p:nvSpPr>
        <p:spPr>
          <a:xfrm>
            <a:off x="1037406" y="1490300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Rms</a:t>
            </a:r>
            <a:r>
              <a:rPr lang="fr-FR" sz="1200" b="1" dirty="0"/>
              <a:t>: 2nm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D0B8FD0-0AAE-4A4A-85B9-CE5E76A052E8}"/>
              </a:ext>
            </a:extLst>
          </p:cNvPr>
          <p:cNvSpPr txBox="1"/>
          <p:nvPr/>
        </p:nvSpPr>
        <p:spPr>
          <a:xfrm>
            <a:off x="2155934" y="1469328"/>
            <a:ext cx="1055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Rms</a:t>
            </a:r>
            <a:r>
              <a:rPr lang="fr-FR" sz="1200" b="1" dirty="0"/>
              <a:t>: 1,2nm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C56075-EB9F-49D5-B39F-95E2D30C5AFF}"/>
              </a:ext>
            </a:extLst>
          </p:cNvPr>
          <p:cNvSpPr txBox="1"/>
          <p:nvPr/>
        </p:nvSpPr>
        <p:spPr>
          <a:xfrm>
            <a:off x="2141138" y="908051"/>
            <a:ext cx="480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Face to face </a:t>
            </a:r>
            <a:r>
              <a:rPr lang="fr-FR" dirty="0" err="1"/>
              <a:t>annealing</a:t>
            </a:r>
            <a:r>
              <a:rPr lang="fr-FR" dirty="0"/>
              <a:t> of a AlN/BN/</a:t>
            </a:r>
            <a:r>
              <a:rPr lang="fr-FR" dirty="0" err="1"/>
              <a:t>sapphire</a:t>
            </a:r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A728B54-5D5F-41B8-87B6-EFB9CC0A8877}"/>
              </a:ext>
            </a:extLst>
          </p:cNvPr>
          <p:cNvSpPr txBox="1"/>
          <p:nvPr/>
        </p:nvSpPr>
        <p:spPr>
          <a:xfrm>
            <a:off x="1871700" y="559789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200" b="0" i="1" u="none" strike="noStrike" baseline="0" dirty="0"/>
              <a:t>A. Zaiter et al, Materials </a:t>
            </a:r>
            <a:r>
              <a:rPr lang="fi-FI" sz="1200" b="1" i="1" u="none" strike="noStrike" baseline="0" dirty="0"/>
              <a:t>2022</a:t>
            </a:r>
            <a:r>
              <a:rPr lang="fi-FI" sz="1200" b="0" i="1" u="none" strike="noStrike" baseline="0" dirty="0"/>
              <a:t>, 15, 8602.</a:t>
            </a:r>
            <a:endParaRPr lang="fr-FR" sz="12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971ABA-CC37-46F7-9C01-CDE7C0E44DEE}"/>
              </a:ext>
            </a:extLst>
          </p:cNvPr>
          <p:cNvSpPr txBox="1"/>
          <p:nvPr/>
        </p:nvSpPr>
        <p:spPr>
          <a:xfrm>
            <a:off x="647564" y="4892574"/>
            <a:ext cx="876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“basic” use of AFM to optimize the elaboration of heteroepitaxial layers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5220097"/>
      </p:ext>
    </p:extLst>
  </p:cSld>
  <p:clrMapOvr>
    <a:masterClrMapping/>
  </p:clrMapOvr>
  <p:transition advTm="2703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162E1F-0FE2-4BAF-BFAF-A314979797F6}"/>
              </a:ext>
            </a:extLst>
          </p:cNvPr>
          <p:cNvSpPr txBox="1"/>
          <p:nvPr/>
        </p:nvSpPr>
        <p:spPr>
          <a:xfrm>
            <a:off x="1899841" y="736659"/>
            <a:ext cx="4942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Determination of dislocation density in III-N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Example of </a:t>
            </a:r>
            <a:r>
              <a:rPr lang="en-US" dirty="0" err="1"/>
              <a:t>GaN</a:t>
            </a:r>
            <a:r>
              <a:rPr lang="en-US" dirty="0"/>
              <a:t> MOVPE on sapphire</a:t>
            </a:r>
            <a:endParaRPr lang="fr-FR" dirty="0"/>
          </a:p>
        </p:txBody>
      </p:sp>
      <p:grpSp>
        <p:nvGrpSpPr>
          <p:cNvPr id="14" name="Group 27">
            <a:extLst>
              <a:ext uri="{FF2B5EF4-FFF2-40B4-BE49-F238E27FC236}">
                <a16:creationId xmlns:a16="http://schemas.microsoft.com/office/drawing/2014/main" id="{91CC397B-AAF0-4454-97FC-590CB81480A9}"/>
              </a:ext>
            </a:extLst>
          </p:cNvPr>
          <p:cNvGrpSpPr>
            <a:grpSpLocks/>
          </p:cNvGrpSpPr>
          <p:nvPr/>
        </p:nvGrpSpPr>
        <p:grpSpPr bwMode="auto">
          <a:xfrm>
            <a:off x="827584" y="1628800"/>
            <a:ext cx="3333750" cy="3316288"/>
            <a:chOff x="738" y="1152"/>
            <a:chExt cx="2100" cy="2089"/>
          </a:xfrm>
        </p:grpSpPr>
        <p:grpSp>
          <p:nvGrpSpPr>
            <p:cNvPr id="15" name="Group 24">
              <a:extLst>
                <a:ext uri="{FF2B5EF4-FFF2-40B4-BE49-F238E27FC236}">
                  <a16:creationId xmlns:a16="http://schemas.microsoft.com/office/drawing/2014/main" id="{1BE5195A-04DA-48BF-82CE-0645D99BB2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" y="1296"/>
              <a:ext cx="2100" cy="1945"/>
              <a:chOff x="738" y="1296"/>
              <a:chExt cx="2100" cy="1945"/>
            </a:xfrm>
          </p:grpSpPr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C0949B13-4716-410C-AB5C-9B55BB896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" y="1668"/>
                <a:ext cx="2100" cy="86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A255419B-0BA0-4C3A-826A-DCD74C44B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1296"/>
                <a:ext cx="1548" cy="16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0" name="Rectangle 9" descr="Diagonales vers le haut (blanc/noir)">
                <a:extLst>
                  <a:ext uri="{FF2B5EF4-FFF2-40B4-BE49-F238E27FC236}">
                    <a16:creationId xmlns:a16="http://schemas.microsoft.com/office/drawing/2014/main" id="{09BF4B79-2097-48F3-9EC2-66FECC810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" y="1666"/>
                <a:ext cx="1545" cy="1262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D2CEF95-9733-4183-805A-F232DEDD7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1669"/>
                <a:ext cx="558" cy="565"/>
              </a:xfrm>
              <a:custGeom>
                <a:avLst/>
                <a:gdLst>
                  <a:gd name="T0" fmla="*/ 0 w 558"/>
                  <a:gd name="T1" fmla="*/ 0 h 565"/>
                  <a:gd name="T2" fmla="*/ 558 w 558"/>
                  <a:gd name="T3" fmla="*/ 0 h 565"/>
                  <a:gd name="T4" fmla="*/ 372 w 558"/>
                  <a:gd name="T5" fmla="*/ 210 h 565"/>
                  <a:gd name="T6" fmla="*/ 282 w 558"/>
                  <a:gd name="T7" fmla="*/ 522 h 565"/>
                  <a:gd name="T8" fmla="*/ 270 w 558"/>
                  <a:gd name="T9" fmla="*/ 468 h 565"/>
                  <a:gd name="T10" fmla="*/ 204 w 558"/>
                  <a:gd name="T11" fmla="*/ 228 h 565"/>
                  <a:gd name="T12" fmla="*/ 0 w 558"/>
                  <a:gd name="T13" fmla="*/ 0 h 5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8"/>
                  <a:gd name="T22" fmla="*/ 0 h 565"/>
                  <a:gd name="T23" fmla="*/ 558 w 558"/>
                  <a:gd name="T24" fmla="*/ 565 h 5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8" h="565">
                    <a:moveTo>
                      <a:pt x="0" y="0"/>
                    </a:moveTo>
                    <a:lnTo>
                      <a:pt x="558" y="0"/>
                    </a:lnTo>
                    <a:lnTo>
                      <a:pt x="372" y="210"/>
                    </a:lnTo>
                    <a:lnTo>
                      <a:pt x="282" y="522"/>
                    </a:lnTo>
                    <a:cubicBezTo>
                      <a:pt x="265" y="565"/>
                      <a:pt x="283" y="517"/>
                      <a:pt x="270" y="468"/>
                    </a:cubicBezTo>
                    <a:cubicBezTo>
                      <a:pt x="257" y="419"/>
                      <a:pt x="249" y="306"/>
                      <a:pt x="204" y="228"/>
                    </a:cubicBezTo>
                    <a:cubicBezTo>
                      <a:pt x="159" y="150"/>
                      <a:pt x="42" y="47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Line 11">
                <a:extLst>
                  <a:ext uri="{FF2B5EF4-FFF2-40B4-BE49-F238E27FC236}">
                    <a16:creationId xmlns:a16="http://schemas.microsoft.com/office/drawing/2014/main" id="{91B30415-3E10-4CF5-B84F-1B6FA8ED6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9" y="1669"/>
                <a:ext cx="1568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Line 12">
                <a:extLst>
                  <a:ext uri="{FF2B5EF4-FFF2-40B4-BE49-F238E27FC236}">
                    <a16:creationId xmlns:a16="http://schemas.microsoft.com/office/drawing/2014/main" id="{C78C3A37-0BB3-49A0-8C1B-742C8C194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43" y="2155"/>
                <a:ext cx="1" cy="77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1BB6B67B-84C9-4D8E-AEAB-140B86700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1663"/>
                <a:ext cx="282" cy="534"/>
              </a:xfrm>
              <a:custGeom>
                <a:avLst/>
                <a:gdLst>
                  <a:gd name="T0" fmla="*/ 0 w 282"/>
                  <a:gd name="T1" fmla="*/ 0 h 534"/>
                  <a:gd name="T2" fmla="*/ 192 w 282"/>
                  <a:gd name="T3" fmla="*/ 216 h 534"/>
                  <a:gd name="T4" fmla="*/ 282 w 282"/>
                  <a:gd name="T5" fmla="*/ 534 h 534"/>
                  <a:gd name="T6" fmla="*/ 0 60000 65536"/>
                  <a:gd name="T7" fmla="*/ 0 60000 65536"/>
                  <a:gd name="T8" fmla="*/ 0 60000 65536"/>
                  <a:gd name="T9" fmla="*/ 0 w 282"/>
                  <a:gd name="T10" fmla="*/ 0 h 534"/>
                  <a:gd name="T11" fmla="*/ 282 w 282"/>
                  <a:gd name="T12" fmla="*/ 534 h 5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2" h="534">
                    <a:moveTo>
                      <a:pt x="0" y="0"/>
                    </a:moveTo>
                    <a:cubicBezTo>
                      <a:pt x="32" y="36"/>
                      <a:pt x="145" y="127"/>
                      <a:pt x="192" y="216"/>
                    </a:cubicBezTo>
                    <a:cubicBezTo>
                      <a:pt x="239" y="305"/>
                      <a:pt x="263" y="468"/>
                      <a:pt x="282" y="534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5058C341-9336-4EF7-A207-5AD6E73E403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744" y="1669"/>
                <a:ext cx="282" cy="534"/>
              </a:xfrm>
              <a:custGeom>
                <a:avLst/>
                <a:gdLst>
                  <a:gd name="T0" fmla="*/ 0 w 282"/>
                  <a:gd name="T1" fmla="*/ 0 h 534"/>
                  <a:gd name="T2" fmla="*/ 192 w 282"/>
                  <a:gd name="T3" fmla="*/ 216 h 534"/>
                  <a:gd name="T4" fmla="*/ 282 w 282"/>
                  <a:gd name="T5" fmla="*/ 534 h 534"/>
                  <a:gd name="T6" fmla="*/ 0 60000 65536"/>
                  <a:gd name="T7" fmla="*/ 0 60000 65536"/>
                  <a:gd name="T8" fmla="*/ 0 60000 65536"/>
                  <a:gd name="T9" fmla="*/ 0 w 282"/>
                  <a:gd name="T10" fmla="*/ 0 h 534"/>
                  <a:gd name="T11" fmla="*/ 282 w 282"/>
                  <a:gd name="T12" fmla="*/ 534 h 5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2" h="534">
                    <a:moveTo>
                      <a:pt x="0" y="0"/>
                    </a:moveTo>
                    <a:cubicBezTo>
                      <a:pt x="32" y="36"/>
                      <a:pt x="145" y="127"/>
                      <a:pt x="192" y="216"/>
                    </a:cubicBezTo>
                    <a:cubicBezTo>
                      <a:pt x="239" y="305"/>
                      <a:pt x="263" y="468"/>
                      <a:pt x="282" y="534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AutoShape 15">
                <a:extLst>
                  <a:ext uri="{FF2B5EF4-FFF2-40B4-BE49-F238E27FC236}">
                    <a16:creationId xmlns:a16="http://schemas.microsoft.com/office/drawing/2014/main" id="{7540BDEC-F4BD-4467-BF08-795F0B3602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60" y="2347"/>
                <a:ext cx="170" cy="342"/>
              </a:xfrm>
              <a:prstGeom prst="downArrow">
                <a:avLst>
                  <a:gd name="adj1" fmla="val 50000"/>
                  <a:gd name="adj2" fmla="val 50294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7" name="AutoShape 16">
                <a:extLst>
                  <a:ext uri="{FF2B5EF4-FFF2-40B4-BE49-F238E27FC236}">
                    <a16:creationId xmlns:a16="http://schemas.microsoft.com/office/drawing/2014/main" id="{B548E982-44BB-4ADB-8BEE-C4262CDC82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3473378">
                <a:off x="1510" y="1804"/>
                <a:ext cx="227" cy="113"/>
              </a:xfrm>
              <a:prstGeom prst="leftArrow">
                <a:avLst>
                  <a:gd name="adj1" fmla="val 50000"/>
                  <a:gd name="adj2" fmla="val 50221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8" name="AutoShape 17">
                <a:extLst>
                  <a:ext uri="{FF2B5EF4-FFF2-40B4-BE49-F238E27FC236}">
                    <a16:creationId xmlns:a16="http://schemas.microsoft.com/office/drawing/2014/main" id="{824F5DA9-BFE3-48EA-905E-937339B8BE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126622" flipH="1">
                <a:off x="1744" y="1804"/>
                <a:ext cx="227" cy="113"/>
              </a:xfrm>
              <a:prstGeom prst="leftArrow">
                <a:avLst>
                  <a:gd name="adj1" fmla="val 50000"/>
                  <a:gd name="adj2" fmla="val 50221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46012A22-2D56-45FD-8D29-F4A382F3A0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6" y="2734"/>
                <a:ext cx="639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>
                    <a:latin typeface="Tahoma" panose="020B0604030504040204" pitchFamily="34" charset="0"/>
                  </a:rPr>
                  <a:t>dislocation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E69321E7-EBF6-454C-A374-FC98081E1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3" y="2387"/>
                <a:ext cx="676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>
                    <a:latin typeface="Tahoma" panose="020B0604030504040204" pitchFamily="34" charset="0"/>
                  </a:rPr>
                  <a:t>line tension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7249F9EC-694D-4998-8ACA-5B36ED9FE9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0" y="1477"/>
                <a:ext cx="854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>
                    <a:latin typeface="Tahoma" panose="020B0604030504040204" pitchFamily="34" charset="0"/>
                  </a:rPr>
                  <a:t>surface tension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BD82AA0E-07E5-46F9-B41B-B5D0547F5E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7" y="3067"/>
                <a:ext cx="19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F.C. Frank, Acta </a:t>
                </a:r>
                <a:r>
                  <a:rPr lang="fr-FR" altLang="en-US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Crystallogr</a:t>
                </a:r>
                <a:r>
                  <a:rPr lang="fr-FR" alt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altLang="en-US" sz="1200" i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fr-FR" alt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497 (1951)</a:t>
                </a:r>
              </a:p>
            </p:txBody>
          </p:sp>
        </p:grpSp>
        <p:sp>
          <p:nvSpPr>
            <p:cNvPr id="16" name="Line 25">
              <a:extLst>
                <a:ext uri="{FF2B5EF4-FFF2-40B4-BE49-F238E27FC236}">
                  <a16:creationId xmlns:a16="http://schemas.microsoft.com/office/drawing/2014/main" id="{D3ED5D8D-0C7C-4EE2-A783-949F39964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392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7" name="Text Box 26">
              <a:extLst>
                <a:ext uri="{FF2B5EF4-FFF2-40B4-BE49-F238E27FC236}">
                  <a16:creationId xmlns:a16="http://schemas.microsoft.com/office/drawing/2014/main" id="{BE146061-C21D-4F65-A659-B913F65F1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152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2000"/>
                <a:t>r</a:t>
              </a:r>
              <a:endParaRPr lang="en-GB" altLang="en-US" sz="2000"/>
            </a:p>
          </p:txBody>
        </p:sp>
      </p:grpSp>
      <p:sp>
        <p:nvSpPr>
          <p:cNvPr id="33" name="Text Box 28">
            <a:extLst>
              <a:ext uri="{FF2B5EF4-FFF2-40B4-BE49-F238E27FC236}">
                <a16:creationId xmlns:a16="http://schemas.microsoft.com/office/drawing/2014/main" id="{01ABDBFF-A6E1-4AA0-9D6D-17BA7D181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211" y="2596093"/>
            <a:ext cx="3816350" cy="16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 = (b</a:t>
            </a:r>
            <a:r>
              <a:rPr lang="fr-FR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)/(8</a:t>
            </a:r>
            <a:r>
              <a:rPr lang="fr-FR" altLang="en-US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fr-FR" altLang="en-US" sz="180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fr-F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 = Burger </a:t>
            </a:r>
            <a:r>
              <a:rPr lang="fr-FR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endParaRPr lang="fr-F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m"/>
            </a:pP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fr-FR" altLang="en-US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shear</a:t>
            </a: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altLang="en-US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modulus</a:t>
            </a:r>
            <a:endParaRPr lang="fr-FR" altLang="en-US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fr-FR" altLang="en-US" sz="180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 </a:t>
            </a:r>
            <a:r>
              <a:rPr lang="fr-FR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surface </a:t>
            </a:r>
            <a:r>
              <a:rPr lang="fr-FR" altLang="en-US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energy</a:t>
            </a:r>
            <a:endParaRPr lang="fr-FR" altLang="en-US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FF16B4-FD64-4B1F-A37F-323545C1F2D7}"/>
              </a:ext>
            </a:extLst>
          </p:cNvPr>
          <p:cNvSpPr txBox="1"/>
          <p:nvPr/>
        </p:nvSpPr>
        <p:spPr>
          <a:xfrm>
            <a:off x="331739" y="5025198"/>
            <a:ext cx="765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main dislocation types in III-N:</a:t>
            </a:r>
          </a:p>
          <a:p>
            <a:r>
              <a:rPr lang="en-US" dirty="0"/>
              <a:t>a: line ≈ vertical; edge type; </a:t>
            </a:r>
            <a:r>
              <a:rPr lang="en-US" dirty="0" err="1"/>
              <a:t>b</a:t>
            </a:r>
            <a:r>
              <a:rPr lang="en-US" baseline="-25000" dirty="0" err="1"/>
              <a:t>a</a:t>
            </a:r>
            <a:r>
              <a:rPr lang="en-US" dirty="0"/>
              <a:t>= 0.3189nm; </a:t>
            </a:r>
          </a:p>
          <a:p>
            <a:r>
              <a:rPr lang="en-US" dirty="0" err="1"/>
              <a:t>a+c</a:t>
            </a:r>
            <a:r>
              <a:rPr lang="en-US" dirty="0"/>
              <a:t>: line ≈ vertical; mixed type; </a:t>
            </a:r>
            <a:r>
              <a:rPr lang="en-US" dirty="0" err="1"/>
              <a:t>b</a:t>
            </a:r>
            <a:r>
              <a:rPr lang="en-US" baseline="-25000" dirty="0" err="1"/>
              <a:t>a+c</a:t>
            </a:r>
            <a:r>
              <a:rPr lang="en-US" dirty="0"/>
              <a:t>=0.5185nm</a:t>
            </a:r>
            <a:endParaRPr lang="fr-FR" i="1" dirty="0"/>
          </a:p>
        </p:txBody>
      </p:sp>
      <p:sp>
        <p:nvSpPr>
          <p:cNvPr id="34" name="Espace réservé du pied de page 7">
            <a:extLst>
              <a:ext uri="{FF2B5EF4-FFF2-40B4-BE49-F238E27FC236}">
                <a16:creationId xmlns:a16="http://schemas.microsoft.com/office/drawing/2014/main" id="{738A1499-693A-424C-B6F4-6DBFF6AF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667187286"/>
      </p:ext>
    </p:extLst>
  </p:cSld>
  <p:clrMapOvr>
    <a:masterClrMapping/>
  </p:clrMapOvr>
  <p:transition advTm="2703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en-US" sz="1600" dirty="0"/>
            </a:b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444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B836DF7D-A0B0-4EB2-A445-BCF2683A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988840"/>
            <a:ext cx="358026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6D6318F-7537-4B72-B03F-A9B65B0E3459}"/>
              </a:ext>
            </a:extLst>
          </p:cNvPr>
          <p:cNvCxnSpPr/>
          <p:nvPr/>
        </p:nvCxnSpPr>
        <p:spPr>
          <a:xfrm flipV="1">
            <a:off x="2519772" y="3537012"/>
            <a:ext cx="180020" cy="18002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65E80F40-D7D6-497D-8C71-55170505EAF0}"/>
              </a:ext>
            </a:extLst>
          </p:cNvPr>
          <p:cNvGrpSpPr/>
          <p:nvPr/>
        </p:nvGrpSpPr>
        <p:grpSpPr>
          <a:xfrm>
            <a:off x="4012351" y="2278666"/>
            <a:ext cx="5024693" cy="646331"/>
            <a:chOff x="3759775" y="2272927"/>
            <a:chExt cx="5024693" cy="646331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7B09BA05-FC54-426E-AA13-401E5AEDA63E}"/>
                </a:ext>
              </a:extLst>
            </p:cNvPr>
            <p:cNvCxnSpPr/>
            <p:nvPr/>
          </p:nvCxnSpPr>
          <p:spPr>
            <a:xfrm flipV="1">
              <a:off x="3759775" y="2430932"/>
              <a:ext cx="180020" cy="18002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3937130-F566-426A-814D-F7E6AEB99DCE}"/>
                </a:ext>
              </a:extLst>
            </p:cNvPr>
            <p:cNvSpPr txBox="1"/>
            <p:nvPr/>
          </p:nvSpPr>
          <p:spPr>
            <a:xfrm>
              <a:off x="3939795" y="2272927"/>
              <a:ext cx="4844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/>
                <a:t>a+c-</a:t>
              </a:r>
              <a:r>
                <a:rPr lang="en-US" dirty="0" err="1"/>
                <a:t>type</a:t>
              </a:r>
              <a:r>
                <a:rPr lang="en-US" dirty="0"/>
                <a:t> </a:t>
              </a:r>
              <a:r>
                <a:rPr lang="en-US" i="1" dirty="0"/>
                <a:t>  </a:t>
              </a:r>
              <a:r>
                <a:rPr lang="en-US" dirty="0"/>
                <a:t>dislocations</a:t>
              </a:r>
              <a:r>
                <a:rPr lang="en-US" i="1" dirty="0"/>
                <a:t>; </a:t>
              </a:r>
              <a:r>
                <a:rPr lang="en-US" dirty="0"/>
                <a:t>screw component=&gt;2 atomic planes terminations</a:t>
              </a:r>
              <a:endParaRPr lang="en-US" i="1" dirty="0"/>
            </a:p>
          </p:txBody>
        </p:sp>
      </p:grp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D195F08-E620-4AB0-80BA-040DE620F4C9}"/>
              </a:ext>
            </a:extLst>
          </p:cNvPr>
          <p:cNvCxnSpPr/>
          <p:nvPr/>
        </p:nvCxnSpPr>
        <p:spPr>
          <a:xfrm flipV="1">
            <a:off x="2267744" y="3392996"/>
            <a:ext cx="180020" cy="18002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6802450-1793-4CAF-94AA-F0C7A53E38D3}"/>
              </a:ext>
            </a:extLst>
          </p:cNvPr>
          <p:cNvGrpSpPr/>
          <p:nvPr/>
        </p:nvGrpSpPr>
        <p:grpSpPr>
          <a:xfrm>
            <a:off x="4012804" y="3083002"/>
            <a:ext cx="5090902" cy="369332"/>
            <a:chOff x="3916733" y="3070701"/>
            <a:chExt cx="5090902" cy="369332"/>
          </a:xfrm>
        </p:grpSpPr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15C77AD6-BBA6-4F24-914A-DB8B23B2140F}"/>
                </a:ext>
              </a:extLst>
            </p:cNvPr>
            <p:cNvCxnSpPr/>
            <p:nvPr/>
          </p:nvCxnSpPr>
          <p:spPr>
            <a:xfrm flipV="1">
              <a:off x="3916733" y="3214822"/>
              <a:ext cx="180020" cy="18002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F613A83-8A3A-4D07-BE4C-DA27081FEFFE}"/>
                </a:ext>
              </a:extLst>
            </p:cNvPr>
            <p:cNvSpPr txBox="1"/>
            <p:nvPr/>
          </p:nvSpPr>
          <p:spPr>
            <a:xfrm>
              <a:off x="4162962" y="3070701"/>
              <a:ext cx="4844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a-type</a:t>
              </a:r>
              <a:r>
                <a:rPr lang="en-US" dirty="0"/>
                <a:t> dislocations </a:t>
              </a:r>
              <a:endParaRPr lang="en-US" i="1" dirty="0"/>
            </a:p>
          </p:txBody>
        </p:sp>
      </p:grp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62552F6-E1EC-456E-91B7-DEF3E92A3570}"/>
              </a:ext>
            </a:extLst>
          </p:cNvPr>
          <p:cNvCxnSpPr>
            <a:cxnSpLocks/>
          </p:cNvCxnSpPr>
          <p:nvPr/>
        </p:nvCxnSpPr>
        <p:spPr>
          <a:xfrm flipH="1">
            <a:off x="1115616" y="2616691"/>
            <a:ext cx="360040" cy="1486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7AB4B96-1035-40A8-BC7B-BB275FAFD311}"/>
              </a:ext>
            </a:extLst>
          </p:cNvPr>
          <p:cNvCxnSpPr>
            <a:cxnSpLocks/>
          </p:cNvCxnSpPr>
          <p:nvPr/>
        </p:nvCxnSpPr>
        <p:spPr>
          <a:xfrm flipH="1">
            <a:off x="3892866" y="3973506"/>
            <a:ext cx="397631" cy="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47569B31-10C1-4C96-B427-5EC460913A93}"/>
              </a:ext>
            </a:extLst>
          </p:cNvPr>
          <p:cNvSpPr txBox="1"/>
          <p:nvPr/>
        </p:nvSpPr>
        <p:spPr>
          <a:xfrm>
            <a:off x="4192371" y="3755979"/>
            <a:ext cx="459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?: dislocation with b&gt;</a:t>
            </a:r>
            <a:r>
              <a:rPr lang="en-US" dirty="0" err="1"/>
              <a:t>b</a:t>
            </a:r>
            <a:r>
              <a:rPr lang="en-US" baseline="-25000" dirty="0" err="1"/>
              <a:t>a+c</a:t>
            </a:r>
            <a:r>
              <a:rPr lang="en-US" dirty="0"/>
              <a:t>; 4 atomic planes terminations;  b= 2c or b=a+2c</a:t>
            </a:r>
          </a:p>
        </p:txBody>
      </p:sp>
      <p:sp>
        <p:nvSpPr>
          <p:cNvPr id="18" name="Espace réservé du pied de page 7">
            <a:extLst>
              <a:ext uri="{FF2B5EF4-FFF2-40B4-BE49-F238E27FC236}">
                <a16:creationId xmlns:a16="http://schemas.microsoft.com/office/drawing/2014/main" id="{42A1B673-4AF3-4734-BDCE-3B4AF36BB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école </a:t>
            </a:r>
            <a:r>
              <a:rPr lang="en-US" dirty="0" err="1"/>
              <a:t>d'été</a:t>
            </a:r>
            <a:r>
              <a:rPr lang="en-US" dirty="0"/>
              <a:t> sur </a:t>
            </a:r>
            <a:r>
              <a:rPr lang="en-US" dirty="0" err="1"/>
              <a:t>l'épitaxie</a:t>
            </a:r>
            <a:r>
              <a:rPr lang="en-US" dirty="0"/>
              <a:t> MATEPI 2025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D6FCFF-0954-4C73-8286-390D63AA5D28}"/>
              </a:ext>
            </a:extLst>
          </p:cNvPr>
          <p:cNvSpPr txBox="1"/>
          <p:nvPr/>
        </p:nvSpPr>
        <p:spPr>
          <a:xfrm>
            <a:off x="1899841" y="736659"/>
            <a:ext cx="4942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Determination of dislocation density in III-N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Example of </a:t>
            </a:r>
            <a:r>
              <a:rPr lang="en-US" dirty="0" err="1"/>
              <a:t>GaN</a:t>
            </a:r>
            <a:r>
              <a:rPr lang="en-US" dirty="0"/>
              <a:t> MOVPE on sapphire</a:t>
            </a:r>
          </a:p>
        </p:txBody>
      </p:sp>
    </p:spTree>
    <p:extLst>
      <p:ext uri="{BB962C8B-B14F-4D97-AF65-F5344CB8AC3E}">
        <p14:creationId xmlns:p14="http://schemas.microsoft.com/office/powerpoint/2010/main" val="309774338"/>
      </p:ext>
    </p:extLst>
  </p:cSld>
  <p:clrMapOvr>
    <a:masterClrMapping/>
  </p:clrMapOvr>
  <p:transition advTm="27035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2" name="Image 2" descr="figure4.jpg">
            <a:extLst>
              <a:ext uri="{FF2B5EF4-FFF2-40B4-BE49-F238E27FC236}">
                <a16:creationId xmlns:a16="http://schemas.microsoft.com/office/drawing/2014/main" id="{C6E07DC4-D1B1-40D7-A5B1-50B9A44C9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7518" y="1846002"/>
            <a:ext cx="259974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" descr="figure4.jpg">
            <a:extLst>
              <a:ext uri="{FF2B5EF4-FFF2-40B4-BE49-F238E27FC236}">
                <a16:creationId xmlns:a16="http://schemas.microsoft.com/office/drawing/2014/main" id="{9828E9E8-6878-4600-9E1E-EFDD94F93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6483" y="1880828"/>
            <a:ext cx="249481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A142545-8FB4-4591-8257-27CD1975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9" y="1880828"/>
            <a:ext cx="2418652" cy="24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B9B744E-3F8E-4EFB-AE24-A5B45FA7FE8D}"/>
              </a:ext>
            </a:extLst>
          </p:cNvPr>
          <p:cNvCxnSpPr>
            <a:cxnSpLocks/>
          </p:cNvCxnSpPr>
          <p:nvPr/>
        </p:nvCxnSpPr>
        <p:spPr>
          <a:xfrm>
            <a:off x="488799" y="4365754"/>
            <a:ext cx="2463021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5">
            <a:extLst>
              <a:ext uri="{FF2B5EF4-FFF2-40B4-BE49-F238E27FC236}">
                <a16:creationId xmlns:a16="http://schemas.microsoft.com/office/drawing/2014/main" id="{E8C6D7AA-5AE3-4B29-8714-57C02F9C4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644" y="4437726"/>
            <a:ext cx="688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2µm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BFC654-CFD5-4BE7-9117-975D9E2BEAA4}"/>
              </a:ext>
            </a:extLst>
          </p:cNvPr>
          <p:cNvSpPr txBox="1"/>
          <p:nvPr/>
        </p:nvSpPr>
        <p:spPr>
          <a:xfrm>
            <a:off x="6084168" y="4437726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1’ </a:t>
            </a:r>
            <a:r>
              <a:rPr lang="fr-FR" dirty="0" err="1"/>
              <a:t>annealing</a:t>
            </a:r>
            <a:r>
              <a:rPr lang="fr-FR" dirty="0"/>
              <a:t> at 1060°C </a:t>
            </a:r>
            <a:r>
              <a:rPr lang="fr-FR" dirty="0" err="1"/>
              <a:t>under</a:t>
            </a:r>
            <a:r>
              <a:rPr lang="fr-FR" dirty="0"/>
              <a:t> SiH</a:t>
            </a:r>
            <a:r>
              <a:rPr lang="fr-FR" baseline="-25000" dirty="0"/>
              <a:t>4</a:t>
            </a:r>
            <a:r>
              <a:rPr lang="fr-FR" dirty="0"/>
              <a:t> et NH</a:t>
            </a:r>
            <a:r>
              <a:rPr lang="fr-FR" baseline="-25000" dirty="0"/>
              <a:t>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8E9C78-0E62-4E48-BCFC-D47935481720}"/>
              </a:ext>
            </a:extLst>
          </p:cNvPr>
          <p:cNvSpPr txBox="1"/>
          <p:nvPr/>
        </p:nvSpPr>
        <p:spPr>
          <a:xfrm>
            <a:off x="2195736" y="5369468"/>
            <a:ext cx="4236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i="1" dirty="0">
                <a:cs typeface="Arial" panose="020B0604020202020204" pitchFamily="34" charset="0"/>
              </a:rPr>
              <a:t>R.A. Oliver et al. 2006 J. </a:t>
            </a:r>
            <a:r>
              <a:rPr lang="en-US" altLang="en-US" sz="1200" i="1" dirty="0" err="1">
                <a:cs typeface="Arial" panose="020B0604020202020204" pitchFamily="34" charset="0"/>
              </a:rPr>
              <a:t>Cryst</a:t>
            </a:r>
            <a:r>
              <a:rPr lang="en-US" altLang="en-US" sz="1200" i="1" dirty="0">
                <a:cs typeface="Arial" panose="020B0604020202020204" pitchFamily="34" charset="0"/>
              </a:rPr>
              <a:t>. Growth. </a:t>
            </a:r>
            <a:r>
              <a:rPr lang="en-US" altLang="en-US" sz="1200" b="1" i="1" dirty="0">
                <a:cs typeface="Arial" panose="020B0604020202020204" pitchFamily="34" charset="0"/>
              </a:rPr>
              <a:t>289</a:t>
            </a:r>
            <a:r>
              <a:rPr lang="en-US" altLang="en-US" sz="1200" i="1" dirty="0">
                <a:cs typeface="Arial" panose="020B0604020202020204" pitchFamily="34" charset="0"/>
              </a:rPr>
              <a:t>, 506</a:t>
            </a:r>
          </a:p>
          <a:p>
            <a:endParaRPr lang="en-US" altLang="en-US" sz="1200" i="1" dirty="0">
              <a:cs typeface="Arial" panose="020B0604020202020204" pitchFamily="34" charset="0"/>
            </a:endParaRPr>
          </a:p>
          <a:p>
            <a:r>
              <a:rPr lang="en-US" altLang="en-US" sz="1200" i="1" dirty="0">
                <a:cs typeface="Arial" panose="020B0604020202020204" pitchFamily="34" charset="0"/>
              </a:rPr>
              <a:t>M. Khoury et al., </a:t>
            </a:r>
            <a:r>
              <a:rPr lang="fr-FR" sz="1200" b="0" i="1" u="none" strike="noStrike" baseline="0" dirty="0" err="1"/>
              <a:t>Semicond</a:t>
            </a:r>
            <a:r>
              <a:rPr lang="fr-FR" sz="1200" b="0" i="1" u="none" strike="noStrike" baseline="0" dirty="0"/>
              <a:t>. </a:t>
            </a:r>
            <a:r>
              <a:rPr lang="fr-FR" sz="1200" b="0" i="1" u="none" strike="noStrike" baseline="0" dirty="0" err="1"/>
              <a:t>Sci</a:t>
            </a:r>
            <a:r>
              <a:rPr lang="fr-FR" sz="1200" b="0" i="1" u="none" strike="noStrike" baseline="0" dirty="0"/>
              <a:t>. </a:t>
            </a:r>
            <a:r>
              <a:rPr lang="fr-FR" sz="1200" b="0" i="1" u="none" strike="noStrike" baseline="0" dirty="0" err="1"/>
              <a:t>Technol</a:t>
            </a:r>
            <a:r>
              <a:rPr lang="fr-FR" sz="1200" b="0" i="1" u="none" strike="noStrike" baseline="0" dirty="0"/>
              <a:t>. </a:t>
            </a:r>
            <a:r>
              <a:rPr lang="fr-FR" sz="1200" b="1" i="1" u="none" strike="noStrike" baseline="0" dirty="0"/>
              <a:t>28 </a:t>
            </a:r>
            <a:r>
              <a:rPr lang="fr-FR" sz="1200" b="0" i="1" u="none" strike="noStrike" baseline="0" dirty="0"/>
              <a:t>(2013) 035006</a:t>
            </a:r>
            <a:endParaRPr lang="en-US" altLang="en-US" sz="1200" i="1" dirty="0"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6AEF5BDD-5A40-4690-B0C7-46DFD86B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6044C5-EB41-4CCD-A7D4-23A4472FB553}"/>
              </a:ext>
            </a:extLst>
          </p:cNvPr>
          <p:cNvSpPr txBox="1"/>
          <p:nvPr/>
        </p:nvSpPr>
        <p:spPr>
          <a:xfrm>
            <a:off x="1899841" y="736659"/>
            <a:ext cx="4942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Determination of dislocation density in III-N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Example of </a:t>
            </a:r>
            <a:r>
              <a:rPr lang="en-US" dirty="0" err="1"/>
              <a:t>GaN</a:t>
            </a:r>
            <a:r>
              <a:rPr lang="en-US" dirty="0"/>
              <a:t> MOVPE on sapphire</a:t>
            </a:r>
          </a:p>
        </p:txBody>
      </p:sp>
    </p:spTree>
    <p:extLst>
      <p:ext uri="{BB962C8B-B14F-4D97-AF65-F5344CB8AC3E}">
        <p14:creationId xmlns:p14="http://schemas.microsoft.com/office/powerpoint/2010/main" val="2538664549"/>
      </p:ext>
    </p:extLst>
  </p:cSld>
  <p:clrMapOvr>
    <a:masterClrMapping/>
  </p:clrMapOvr>
  <p:transition advTm="2703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95440A1D-98D4-4D0D-903B-FEC89D64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1266" y="1844823"/>
            <a:ext cx="3714776" cy="370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631711B-CD88-4CB4-A76C-D850B3D7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8" y="1844824"/>
            <a:ext cx="371477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9836FAF-FA30-448D-AD0D-ED30459891FB}"/>
              </a:ext>
            </a:extLst>
          </p:cNvPr>
          <p:cNvCxnSpPr/>
          <p:nvPr/>
        </p:nvCxnSpPr>
        <p:spPr>
          <a:xfrm flipV="1">
            <a:off x="1860870" y="4702344"/>
            <a:ext cx="4214842" cy="71438"/>
          </a:xfrm>
          <a:prstGeom prst="line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5C598E81-2BBA-4043-95F3-FB7C97904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382" y="1916262"/>
            <a:ext cx="5048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91E967-04DF-4500-9A58-25FBB569EAEC}"/>
              </a:ext>
            </a:extLst>
          </p:cNvPr>
          <p:cNvSpPr txBox="1"/>
          <p:nvPr/>
        </p:nvSpPr>
        <p:spPr>
          <a:xfrm>
            <a:off x="2205335" y="1130444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Quantum dots </a:t>
            </a:r>
            <a:r>
              <a:rPr lang="fr-FR" dirty="0" err="1"/>
              <a:t>GaN</a:t>
            </a:r>
            <a:r>
              <a:rPr lang="fr-FR" dirty="0"/>
              <a:t>/AlN/ </a:t>
            </a:r>
            <a:r>
              <a:rPr lang="fr-FR" dirty="0" err="1"/>
              <a:t>sapphire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272AC6-0A04-45F8-9723-5840CB3FB3E2}"/>
              </a:ext>
            </a:extLst>
          </p:cNvPr>
          <p:cNvSpPr txBox="1"/>
          <p:nvPr/>
        </p:nvSpPr>
        <p:spPr>
          <a:xfrm>
            <a:off x="1007604" y="5985284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Height</a:t>
            </a:r>
            <a:r>
              <a:rPr lang="fr-FR"/>
              <a:t>: 12nm</a:t>
            </a:r>
            <a:r>
              <a:rPr lang="fr-FR" dirty="0"/>
              <a:t>, </a:t>
            </a:r>
            <a:r>
              <a:rPr lang="fr-FR" dirty="0" err="1"/>
              <a:t>width</a:t>
            </a:r>
            <a:r>
              <a:rPr lang="fr-FR" dirty="0"/>
              <a:t>: 32nm</a:t>
            </a:r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594BA339-4F7F-4869-A577-30480B6D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4107861459"/>
      </p:ext>
    </p:extLst>
  </p:cSld>
  <p:clrMapOvr>
    <a:masterClrMapping/>
  </p:clrMapOvr>
  <p:transition advTm="2703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BA6AF5-F77B-4F45-B95F-B011DC23D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" t="18500"/>
          <a:stretch/>
        </p:blipFill>
        <p:spPr>
          <a:xfrm>
            <a:off x="323528" y="1160748"/>
            <a:ext cx="4952753" cy="55892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192759-838E-445F-BD21-A5420B4E36A5}"/>
              </a:ext>
            </a:extLst>
          </p:cNvPr>
          <p:cNvSpPr txBox="1"/>
          <p:nvPr/>
        </p:nvSpPr>
        <p:spPr>
          <a:xfrm>
            <a:off x="5328084" y="202484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stages of the growth of Graphene on </a:t>
            </a:r>
            <a:r>
              <a:rPr lang="en-US" dirty="0" err="1"/>
              <a:t>SiC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7EE070-74CE-4F53-8BDE-A105305E266C}"/>
              </a:ext>
            </a:extLst>
          </p:cNvPr>
          <p:cNvSpPr txBox="1"/>
          <p:nvPr/>
        </p:nvSpPr>
        <p:spPr>
          <a:xfrm>
            <a:off x="5517939" y="4077072"/>
            <a:ext cx="3482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800" b="0" i="0" u="none" strike="noStrike" baseline="0" dirty="0">
              <a:solidFill>
                <a:srgbClr val="000000"/>
              </a:solidFill>
              <a:latin typeface="LMRoman12-Bold"/>
            </a:endParaRPr>
          </a:p>
          <a:p>
            <a:pPr algn="ctr"/>
            <a:r>
              <a:rPr lang="fr-FR" sz="1200" b="0" i="1" u="none" strike="noStrike" baseline="0" dirty="0">
                <a:solidFill>
                  <a:srgbClr val="000000"/>
                </a:solidFill>
              </a:rPr>
              <a:t> thèse Chiara </a:t>
            </a:r>
            <a:r>
              <a:rPr lang="fr-FR" sz="1200" b="0" i="1" u="none" strike="noStrike" baseline="0" dirty="0" err="1">
                <a:solidFill>
                  <a:srgbClr val="000000"/>
                </a:solidFill>
              </a:rPr>
              <a:t>Mastropasqua</a:t>
            </a:r>
            <a:r>
              <a:rPr lang="fr-FR" sz="1200" b="0" i="1" u="none" strike="noStrike" baseline="0" dirty="0">
                <a:solidFill>
                  <a:srgbClr val="000000"/>
                </a:solidFill>
              </a:rPr>
              <a:t> U. Côte d’azur</a:t>
            </a:r>
          </a:p>
          <a:p>
            <a:pPr algn="ctr"/>
            <a:endParaRPr lang="fr-FR" sz="1200" b="0" i="1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1200" b="0" i="1" u="none" strike="noStrike" baseline="0" dirty="0">
                <a:solidFill>
                  <a:srgbClr val="000000"/>
                </a:solidFill>
              </a:rPr>
              <a:t>C. </a:t>
            </a:r>
            <a:r>
              <a:rPr lang="en-US" sz="1200" b="0" i="1" u="none" strike="noStrike" baseline="0" dirty="0" err="1">
                <a:solidFill>
                  <a:srgbClr val="000000"/>
                </a:solidFill>
              </a:rPr>
              <a:t>Mastropasqua</a:t>
            </a:r>
            <a:r>
              <a:rPr lang="en-US" sz="1200" b="0" i="1" u="none" strike="noStrike" baseline="0" dirty="0">
                <a:solidFill>
                  <a:srgbClr val="000000"/>
                </a:solidFill>
              </a:rPr>
              <a:t> et al., </a:t>
            </a:r>
            <a:r>
              <a:rPr lang="en-US" sz="1200" b="0" i="1" u="none" strike="noStrike" baseline="0" dirty="0" err="1">
                <a:solidFill>
                  <a:srgbClr val="000000"/>
                </a:solidFill>
              </a:rPr>
              <a:t>npj</a:t>
            </a:r>
            <a:r>
              <a:rPr lang="en-US" sz="1200" b="0" i="1" u="none" strike="noStrike" baseline="0" dirty="0">
                <a:solidFill>
                  <a:srgbClr val="000000"/>
                </a:solidFill>
              </a:rPr>
              <a:t> 2D Materials and Applications | (2025) 9:32</a:t>
            </a:r>
            <a:r>
              <a:rPr lang="fr-FR" sz="1200" b="0" i="1" u="none" strike="noStrike" baseline="0" dirty="0">
                <a:solidFill>
                  <a:srgbClr val="000000"/>
                </a:solidFill>
              </a:rPr>
              <a:t> 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790795552"/>
      </p:ext>
    </p:extLst>
  </p:cSld>
  <p:clrMapOvr>
    <a:masterClrMapping/>
  </p:clrMapOvr>
  <p:transition advTm="27035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984F037-48B9-4BF1-9610-80FD0C142B9F}"/>
              </a:ext>
            </a:extLst>
          </p:cNvPr>
          <p:cNvSpPr txBox="1"/>
          <p:nvPr/>
        </p:nvSpPr>
        <p:spPr>
          <a:xfrm>
            <a:off x="539553" y="1160748"/>
            <a:ext cx="720079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+</a:t>
            </a:r>
            <a:endParaRPr lang="fr-FR" b="1" dirty="0"/>
          </a:p>
          <a:p>
            <a:r>
              <a:rPr lang="en-US" dirty="0"/>
              <a:t>Easy to use: Relatively short training</a:t>
            </a:r>
          </a:p>
          <a:p>
            <a:r>
              <a:rPr lang="en-US" dirty="0"/>
              <a:t>Air observation</a:t>
            </a:r>
          </a:p>
          <a:p>
            <a:r>
              <a:rPr lang="en-US" dirty="0"/>
              <a:t>Fast</a:t>
            </a:r>
          </a:p>
          <a:p>
            <a:r>
              <a:rPr lang="en-US" dirty="0"/>
              <a:t>High resolution, especially in Z (</a:t>
            </a:r>
            <a:r>
              <a:rPr lang="en-US" dirty="0" err="1"/>
              <a:t>qq</a:t>
            </a:r>
            <a:r>
              <a:rPr lang="en-US" dirty="0"/>
              <a:t> 10 pm)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000" dirty="0">
                <a:solidFill>
                  <a:srgbClr val="FF0000"/>
                </a:solidFill>
              </a:rPr>
              <a:t>-</a:t>
            </a:r>
          </a:p>
          <a:p>
            <a:r>
              <a:rPr lang="en-US" i="1" dirty="0">
                <a:solidFill>
                  <a:srgbClr val="FF0000"/>
                </a:solidFill>
              </a:rPr>
              <a:t>Possible artifacts: limit to very smooth samples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Information limited to surface topography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7" name="Espace réservé du pied de page 7">
            <a:extLst>
              <a:ext uri="{FF2B5EF4-FFF2-40B4-BE49-F238E27FC236}">
                <a16:creationId xmlns:a16="http://schemas.microsoft.com/office/drawing/2014/main" id="{7469110E-3B56-4F26-B527-97DB0838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1502362710"/>
      </p:ext>
    </p:extLst>
  </p:cSld>
  <p:clrMapOvr>
    <a:masterClrMapping/>
  </p:clrMapOvr>
  <p:transition advTm="2703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 descr="logo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764" y="5745392"/>
            <a:ext cx="1676382" cy="812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1536993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Structural and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epitaxial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layers</a:t>
            </a:r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18" descr="logoCNRSangla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426" y="5678899"/>
            <a:ext cx="945651" cy="94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4824028" y="5898320"/>
          <a:ext cx="1995296" cy="50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3" name="Image" r:id="rId6" imgW="5650560" imgH="1434600" progId="Photoshop.Image.7">
                  <p:embed/>
                </p:oleObj>
              </mc:Choice>
              <mc:Fallback>
                <p:oleObj name="Image" r:id="rId6" imgW="5650560" imgH="1434600" progId="Photoshop.Image.7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4028" y="5898320"/>
                        <a:ext cx="1995296" cy="50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6800" y="2696235"/>
            <a:ext cx="8640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dvOTdc65c3dc"/>
              </a:rPr>
              <a:t>P. Vennéguès</a:t>
            </a:r>
          </a:p>
          <a:p>
            <a:pPr algn="ctr"/>
            <a:r>
              <a:rPr lang="en-US" sz="2400" dirty="0">
                <a:latin typeface="AdvOTdc65c3dc"/>
              </a:rPr>
              <a:t>Centre de Recherche sur </a:t>
            </a:r>
            <a:r>
              <a:rPr lang="en-US" sz="2400" dirty="0" err="1">
                <a:latin typeface="AdvOTdc65c3dc"/>
              </a:rPr>
              <a:t>l’</a:t>
            </a:r>
            <a:r>
              <a:rPr lang="en-US" sz="2400" b="1" dirty="0" err="1">
                <a:solidFill>
                  <a:srgbClr val="FF0000"/>
                </a:solidFill>
                <a:latin typeface="AdvOTdc65c3dc"/>
              </a:rPr>
              <a:t>Hétéroépitaxie</a:t>
            </a:r>
            <a:r>
              <a:rPr lang="en-US" sz="2400" dirty="0">
                <a:latin typeface="AdvOTdc65c3dc"/>
              </a:rPr>
              <a:t> et </a:t>
            </a:r>
            <a:r>
              <a:rPr lang="en-US" sz="2400" dirty="0" err="1">
                <a:latin typeface="AdvOTdc65c3dc"/>
              </a:rPr>
              <a:t>ses</a:t>
            </a:r>
            <a:r>
              <a:rPr lang="en-US" sz="2400" dirty="0">
                <a:latin typeface="AdvOTdc65c3dc"/>
              </a:rPr>
              <a:t> Applications</a:t>
            </a:r>
          </a:p>
          <a:p>
            <a:pPr algn="ctr"/>
            <a:r>
              <a:rPr lang="en-US" sz="2400" dirty="0">
                <a:latin typeface="AdvOTdc65c3dc"/>
              </a:rPr>
              <a:t>UMR7073</a:t>
            </a:r>
          </a:p>
          <a:p>
            <a:pPr algn="ctr"/>
            <a:r>
              <a:rPr lang="en-US" sz="2400" dirty="0">
                <a:latin typeface="AdvOTdc65c3dc"/>
              </a:rPr>
              <a:t>Sophia Antipolis</a:t>
            </a:r>
            <a:endParaRPr lang="en-US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D81F69-A9D4-4D33-945F-7DA8FBE3041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15" y="5129824"/>
            <a:ext cx="2174101" cy="15369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10A59D-F458-4B7A-A760-608EF1AE86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650" y="4331874"/>
            <a:ext cx="3972700" cy="125237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DC15D1E-6448-4922-983D-4EA5208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3828" y="6484255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2064628889"/>
      </p:ext>
    </p:extLst>
  </p:cSld>
  <p:clrMapOvr>
    <a:masterClrMapping/>
  </p:clrMapOvr>
  <p:transition advTm="2703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411F76-8731-4062-9334-F93A338A9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484784"/>
            <a:ext cx="5400000" cy="29550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9D2D5B2-8A5C-4B48-8388-CA4EA283E6B8}"/>
              </a:ext>
            </a:extLst>
          </p:cNvPr>
          <p:cNvSpPr txBox="1"/>
          <p:nvPr/>
        </p:nvSpPr>
        <p:spPr>
          <a:xfrm>
            <a:off x="3455876" y="98976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GaN</a:t>
            </a:r>
            <a:r>
              <a:rPr lang="fr-FR" dirty="0"/>
              <a:t> NH</a:t>
            </a:r>
            <a:r>
              <a:rPr lang="fr-FR" baseline="-25000" dirty="0"/>
              <a:t>3</a:t>
            </a:r>
            <a:r>
              <a:rPr lang="fr-FR" dirty="0"/>
              <a:t>-MBE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00EDCC-94ED-492A-B780-FD7A6DC09350}"/>
              </a:ext>
            </a:extLst>
          </p:cNvPr>
          <p:cNvSpPr txBox="1"/>
          <p:nvPr/>
        </p:nvSpPr>
        <p:spPr>
          <a:xfrm>
            <a:off x="2411760" y="443985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As-</a:t>
            </a:r>
            <a:r>
              <a:rPr lang="fr-FR" dirty="0" err="1"/>
              <a:t>grown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3EA478-334D-47ED-A170-66C961159B92}"/>
              </a:ext>
            </a:extLst>
          </p:cNvPr>
          <p:cNvSpPr txBox="1"/>
          <p:nvPr/>
        </p:nvSpPr>
        <p:spPr>
          <a:xfrm>
            <a:off x="4298416" y="4440845"/>
            <a:ext cx="306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15’ </a:t>
            </a:r>
            <a:r>
              <a:rPr lang="fr-FR" dirty="0" err="1"/>
              <a:t>annealing</a:t>
            </a:r>
            <a:r>
              <a:rPr lang="fr-FR" dirty="0"/>
              <a:t> at 1000°C </a:t>
            </a:r>
            <a:r>
              <a:rPr lang="fr-FR" dirty="0" err="1"/>
              <a:t>under</a:t>
            </a:r>
            <a:r>
              <a:rPr lang="fr-FR" dirty="0"/>
              <a:t> NH</a:t>
            </a:r>
            <a:r>
              <a:rPr lang="fr-FR" baseline="-25000" dirty="0"/>
              <a:t>3</a:t>
            </a:r>
            <a:r>
              <a:rPr lang="fr-FR" dirty="0"/>
              <a:t> </a:t>
            </a:r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3ADA4463-CB94-4BF0-B801-491EB6FB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3021952844"/>
      </p:ext>
    </p:extLst>
  </p:cSld>
  <p:clrMapOvr>
    <a:masterClrMapping/>
  </p:clrMapOvr>
  <p:transition advTm="2703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F4C7C9-10D8-47EC-A342-831E8C7A98AD}"/>
              </a:ext>
            </a:extLst>
          </p:cNvPr>
          <p:cNvSpPr txBox="1"/>
          <p:nvPr/>
        </p:nvSpPr>
        <p:spPr>
          <a:xfrm>
            <a:off x="359024" y="1196752"/>
            <a:ext cx="56891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Force Modulation (FM) Microscopy </a:t>
            </a:r>
          </a:p>
          <a:p>
            <a:r>
              <a:rPr lang="en-US" i="1" dirty="0"/>
              <a:t>Lateral Force Microscopy (LFM)</a:t>
            </a:r>
          </a:p>
          <a:p>
            <a:r>
              <a:rPr lang="en-US" i="1" dirty="0"/>
              <a:t>Force-distance (F vs d) Measurements</a:t>
            </a:r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i="1" dirty="0"/>
          </a:p>
          <a:p>
            <a:r>
              <a:rPr lang="en-US" i="1" dirty="0"/>
              <a:t>Conductive Atomic Force Microscopy (C-AFM)</a:t>
            </a:r>
          </a:p>
          <a:p>
            <a:r>
              <a:rPr lang="en-US" i="1" dirty="0" err="1"/>
              <a:t>Piezoresponse</a:t>
            </a:r>
            <a:r>
              <a:rPr lang="en-US" i="1" dirty="0"/>
              <a:t> Force Microscopy (PFM)</a:t>
            </a:r>
          </a:p>
          <a:p>
            <a:r>
              <a:rPr lang="en-US" i="1" dirty="0"/>
              <a:t>Electrostatic Force Microscopy (EFM)  </a:t>
            </a:r>
          </a:p>
          <a:p>
            <a:r>
              <a:rPr lang="en-US" i="1" dirty="0"/>
              <a:t>Scanning Capacitance Microscopy (SCM)</a:t>
            </a:r>
          </a:p>
          <a:p>
            <a:r>
              <a:rPr lang="en-US" i="1" dirty="0"/>
              <a:t>Scanning Spreading Resistance Microscopy (SSRM) </a:t>
            </a:r>
          </a:p>
          <a:p>
            <a:r>
              <a:rPr lang="en-US" i="1" dirty="0"/>
              <a:t>Magnetic Force Microscopy (MFM)</a:t>
            </a:r>
          </a:p>
          <a:p>
            <a:r>
              <a:rPr lang="en-US" i="1" dirty="0"/>
              <a:t>Kelvin Probe Force Microscopy (KPFM)</a:t>
            </a:r>
          </a:p>
          <a:p>
            <a:endParaRPr lang="en-US" i="1" dirty="0"/>
          </a:p>
          <a:p>
            <a:r>
              <a:rPr lang="en-US" b="1" i="1" dirty="0"/>
              <a:t>….</a:t>
            </a:r>
            <a:endParaRPr lang="en-US" i="1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3952B8-0AAB-4117-AE0B-582EFA643BB2}"/>
              </a:ext>
            </a:extLst>
          </p:cNvPr>
          <p:cNvSpPr txBox="1"/>
          <p:nvPr/>
        </p:nvSpPr>
        <p:spPr>
          <a:xfrm>
            <a:off x="4716016" y="1196752"/>
            <a:ext cx="457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Measuring the elastic properties of surfaces</a:t>
            </a:r>
            <a:endParaRPr lang="fr-FR" dirty="0"/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A810B8D9-5A3A-4F42-B054-091508909502}"/>
              </a:ext>
            </a:extLst>
          </p:cNvPr>
          <p:cNvSpPr/>
          <p:nvPr/>
        </p:nvSpPr>
        <p:spPr>
          <a:xfrm>
            <a:off x="4716016" y="1268760"/>
            <a:ext cx="216024" cy="75608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1B9AE5D5-6000-4800-9878-84F2A4B86566}"/>
              </a:ext>
            </a:extLst>
          </p:cNvPr>
          <p:cNvSpPr/>
          <p:nvPr/>
        </p:nvSpPr>
        <p:spPr>
          <a:xfrm>
            <a:off x="5724128" y="2852359"/>
            <a:ext cx="216024" cy="237684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A75940-D41F-4FA1-BD84-E892DA366ECA}"/>
              </a:ext>
            </a:extLst>
          </p:cNvPr>
          <p:cNvSpPr txBox="1"/>
          <p:nvPr/>
        </p:nvSpPr>
        <p:spPr>
          <a:xfrm>
            <a:off x="6120172" y="3248980"/>
            <a:ext cx="2988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Required a conductive tip: metal-coated tip =&gt; loss of resolution</a:t>
            </a:r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E95EC1C7-6B68-4E65-83C0-0B5BFE76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3379379982"/>
      </p:ext>
    </p:extLst>
  </p:cSld>
  <p:clrMapOvr>
    <a:masterClrMapping/>
  </p:clrMapOvr>
  <p:transition advTm="2703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F4C7C9-10D8-47EC-A342-831E8C7A98AD}"/>
              </a:ext>
            </a:extLst>
          </p:cNvPr>
          <p:cNvSpPr txBox="1"/>
          <p:nvPr/>
        </p:nvSpPr>
        <p:spPr>
          <a:xfrm>
            <a:off x="359024" y="1196752"/>
            <a:ext cx="56891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Force Modulation (FM) Microscopy </a:t>
            </a:r>
          </a:p>
          <a:p>
            <a:r>
              <a:rPr lang="en-US" i="1" dirty="0"/>
              <a:t>Lateral Force Microscopy (LFM)</a:t>
            </a:r>
          </a:p>
          <a:p>
            <a:r>
              <a:rPr lang="en-US" i="1" dirty="0"/>
              <a:t>Force-distance (F vs d) Measurements</a:t>
            </a:r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i="1" dirty="0"/>
          </a:p>
          <a:p>
            <a:r>
              <a:rPr lang="en-US" i="1" dirty="0">
                <a:highlight>
                  <a:srgbClr val="FFFF99"/>
                </a:highlight>
              </a:rPr>
              <a:t>Conductive Atomic Force Microscopy (C-AFM)</a:t>
            </a:r>
          </a:p>
          <a:p>
            <a:r>
              <a:rPr lang="en-US" i="1" dirty="0" err="1">
                <a:highlight>
                  <a:srgbClr val="FFFF99"/>
                </a:highlight>
              </a:rPr>
              <a:t>Piezoresponse</a:t>
            </a:r>
            <a:r>
              <a:rPr lang="en-US" i="1" dirty="0">
                <a:highlight>
                  <a:srgbClr val="FFFF99"/>
                </a:highlight>
              </a:rPr>
              <a:t> Force Microscopy (PFM)</a:t>
            </a:r>
          </a:p>
          <a:p>
            <a:r>
              <a:rPr lang="en-US" i="1" dirty="0"/>
              <a:t>Electrostatic Force Microscopy (EFM)  </a:t>
            </a:r>
          </a:p>
          <a:p>
            <a:r>
              <a:rPr lang="en-US" i="1" dirty="0"/>
              <a:t>Scanning Capacitance Microscopy (SCM)</a:t>
            </a:r>
          </a:p>
          <a:p>
            <a:r>
              <a:rPr lang="en-US" i="1" dirty="0"/>
              <a:t>Scanning Spreading Resistance Microscopy (SSRM) </a:t>
            </a:r>
          </a:p>
          <a:p>
            <a:r>
              <a:rPr lang="en-US" i="1" dirty="0"/>
              <a:t>Magnetic Force Microscopy (MFM)</a:t>
            </a:r>
          </a:p>
          <a:p>
            <a:r>
              <a:rPr lang="en-US" i="1" dirty="0"/>
              <a:t>Kelvin Probe Force Microscopy (KPFM)</a:t>
            </a:r>
          </a:p>
          <a:p>
            <a:r>
              <a:rPr lang="en-US" b="1" i="1" dirty="0"/>
              <a:t>….</a:t>
            </a:r>
            <a:endParaRPr lang="en-US" i="1" dirty="0"/>
          </a:p>
          <a:p>
            <a:endParaRPr lang="fr-FR" dirty="0"/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A810B8D9-5A3A-4F42-B054-091508909502}"/>
              </a:ext>
            </a:extLst>
          </p:cNvPr>
          <p:cNvSpPr/>
          <p:nvPr/>
        </p:nvSpPr>
        <p:spPr>
          <a:xfrm>
            <a:off x="4716016" y="1268760"/>
            <a:ext cx="216024" cy="75608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1B9AE5D5-6000-4800-9878-84F2A4B86566}"/>
              </a:ext>
            </a:extLst>
          </p:cNvPr>
          <p:cNvSpPr/>
          <p:nvPr/>
        </p:nvSpPr>
        <p:spPr>
          <a:xfrm>
            <a:off x="5724128" y="2852359"/>
            <a:ext cx="216024" cy="237684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A93589-7102-42CF-808C-9D0EB98B4A1B}"/>
              </a:ext>
            </a:extLst>
          </p:cNvPr>
          <p:cNvSpPr txBox="1"/>
          <p:nvPr/>
        </p:nvSpPr>
        <p:spPr>
          <a:xfrm>
            <a:off x="251520" y="5948125"/>
            <a:ext cx="826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https://www.bruker.com/en/products-and-solutions/microscopes/materials-afm/resource-library/e-book-the-definitive-afm-modes-handbook.html</a:t>
            </a:r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D52E6C08-120D-4CD1-BDD9-1B83B97AB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96F878-AEFD-4089-AD30-D958535065D3}"/>
              </a:ext>
            </a:extLst>
          </p:cNvPr>
          <p:cNvSpPr txBox="1"/>
          <p:nvPr/>
        </p:nvSpPr>
        <p:spPr>
          <a:xfrm>
            <a:off x="6120172" y="3248980"/>
            <a:ext cx="2988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Required a conductive tip: metal-coated tip =&gt; loss of resolution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94D2E0-D8A4-450C-B354-D3F83D45FBD8}"/>
              </a:ext>
            </a:extLst>
          </p:cNvPr>
          <p:cNvSpPr txBox="1"/>
          <p:nvPr/>
        </p:nvSpPr>
        <p:spPr>
          <a:xfrm>
            <a:off x="4716016" y="1196752"/>
            <a:ext cx="457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Measuring the elastic properties of surfaces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383991"/>
      </p:ext>
    </p:extLst>
  </p:cSld>
  <p:clrMapOvr>
    <a:masterClrMapping/>
  </p:clrMapOvr>
  <p:transition advTm="2703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8BB5B0-70B1-4285-A3AD-4A212B3F762A}"/>
              </a:ext>
            </a:extLst>
          </p:cNvPr>
          <p:cNvSpPr txBox="1"/>
          <p:nvPr/>
        </p:nvSpPr>
        <p:spPr>
          <a:xfrm>
            <a:off x="467544" y="872716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C-AFM </a:t>
            </a:r>
            <a:r>
              <a:rPr lang="fr-FR" dirty="0"/>
              <a:t>(conductive AFM)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67A9A8-F267-4AB4-AD10-38F402E3ED21}"/>
              </a:ext>
            </a:extLst>
          </p:cNvPr>
          <p:cNvSpPr txBox="1"/>
          <p:nvPr/>
        </p:nvSpPr>
        <p:spPr>
          <a:xfrm>
            <a:off x="265262" y="3825135"/>
            <a:ext cx="8100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AFM in contact mode</a:t>
            </a:r>
          </a:p>
          <a:p>
            <a:endParaRPr lang="fr-FR" dirty="0"/>
          </a:p>
          <a:p>
            <a:r>
              <a:rPr lang="en-US" dirty="0"/>
              <a:t>Simultaneous acquisition of a topographic image and an electrical conduction image</a:t>
            </a:r>
          </a:p>
          <a:p>
            <a:endParaRPr lang="en-US" dirty="0"/>
          </a:p>
          <a:p>
            <a:r>
              <a:rPr lang="en-US" dirty="0"/>
              <a:t>With a fixed probe, I(V) measurements can be taken by varying the applied voltage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222311A-0BA6-4DB1-BD9E-A419D1D11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0" y="945135"/>
            <a:ext cx="2880000" cy="2880000"/>
          </a:xfrm>
          <a:prstGeom prst="rect">
            <a:avLst/>
          </a:prstGeom>
        </p:spPr>
      </p:pic>
      <p:sp>
        <p:nvSpPr>
          <p:cNvPr id="16" name="Espace réservé du pied de page 7">
            <a:extLst>
              <a:ext uri="{FF2B5EF4-FFF2-40B4-BE49-F238E27FC236}">
                <a16:creationId xmlns:a16="http://schemas.microsoft.com/office/drawing/2014/main" id="{237983BA-F85D-4C26-B36A-3DD87199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4228360411"/>
      </p:ext>
    </p:extLst>
  </p:cSld>
  <p:clrMapOvr>
    <a:masterClrMapping/>
  </p:clrMapOvr>
  <p:transition advTm="2703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8BB5B0-70B1-4285-A3AD-4A212B3F762A}"/>
              </a:ext>
            </a:extLst>
          </p:cNvPr>
          <p:cNvSpPr txBox="1"/>
          <p:nvPr/>
        </p:nvSpPr>
        <p:spPr>
          <a:xfrm>
            <a:off x="467544" y="872716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C-AFM </a:t>
            </a:r>
            <a:r>
              <a:rPr lang="fr-FR" dirty="0"/>
              <a:t>(conductive AFM)</a:t>
            </a:r>
          </a:p>
        </p:txBody>
      </p:sp>
      <p:sp>
        <p:nvSpPr>
          <p:cNvPr id="16" name="Espace réservé du pied de page 7">
            <a:extLst>
              <a:ext uri="{FF2B5EF4-FFF2-40B4-BE49-F238E27FC236}">
                <a16:creationId xmlns:a16="http://schemas.microsoft.com/office/drawing/2014/main" id="{237983BA-F85D-4C26-B36A-3DD87199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04109E-F7F6-4E9E-A53C-1D3695F3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613"/>
            <a:ext cx="9144000" cy="31107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A7AE85A-B965-4574-970A-1705D2820489}"/>
              </a:ext>
            </a:extLst>
          </p:cNvPr>
          <p:cNvSpPr txBox="1"/>
          <p:nvPr/>
        </p:nvSpPr>
        <p:spPr>
          <a:xfrm>
            <a:off x="1763688" y="5477451"/>
            <a:ext cx="4900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https://www.parksystems.com/en/learning-center/lc-detail.learning875</a:t>
            </a:r>
          </a:p>
        </p:txBody>
      </p:sp>
    </p:spTree>
    <p:extLst>
      <p:ext uri="{BB962C8B-B14F-4D97-AF65-F5344CB8AC3E}">
        <p14:creationId xmlns:p14="http://schemas.microsoft.com/office/powerpoint/2010/main" val="2460247688"/>
      </p:ext>
    </p:extLst>
  </p:cSld>
  <p:clrMapOvr>
    <a:masterClrMapping/>
  </p:clrMapOvr>
  <p:transition advTm="2703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8BB5B0-70B1-4285-A3AD-4A212B3F762A}"/>
              </a:ext>
            </a:extLst>
          </p:cNvPr>
          <p:cNvSpPr txBox="1"/>
          <p:nvPr/>
        </p:nvSpPr>
        <p:spPr>
          <a:xfrm>
            <a:off x="467544" y="872716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PFM </a:t>
            </a:r>
            <a:r>
              <a:rPr lang="fr-FR" dirty="0"/>
              <a:t>(</a:t>
            </a:r>
            <a:r>
              <a:rPr lang="fr-FR" dirty="0" err="1"/>
              <a:t>Piezoresponse</a:t>
            </a:r>
            <a:r>
              <a:rPr lang="fr-FR" dirty="0"/>
              <a:t> force </a:t>
            </a:r>
            <a:r>
              <a:rPr lang="fr-FR" dirty="0" err="1"/>
              <a:t>microscopy</a:t>
            </a:r>
            <a:r>
              <a:rPr lang="fr-FR" dirty="0"/>
              <a:t>)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67A9A8-F267-4AB4-AD10-38F402E3ED21}"/>
              </a:ext>
            </a:extLst>
          </p:cNvPr>
          <p:cNvSpPr txBox="1"/>
          <p:nvPr/>
        </p:nvSpPr>
        <p:spPr>
          <a:xfrm>
            <a:off x="543714" y="1296120"/>
            <a:ext cx="269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Contact mode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FBA79F-ED70-48BD-B331-F544A009C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879249"/>
            <a:ext cx="4320000" cy="30995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3F047-A35D-47C3-9235-D5F1893C9D21}"/>
              </a:ext>
            </a:extLst>
          </p:cNvPr>
          <p:cNvSpPr txBox="1"/>
          <p:nvPr/>
        </p:nvSpPr>
        <p:spPr>
          <a:xfrm>
            <a:off x="179512" y="5481228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Mapping of polarity domains </a:t>
            </a:r>
          </a:p>
          <a:p>
            <a:r>
              <a:rPr lang="en-US" dirty="0"/>
              <a:t>Polarity can be reversed by applying a sufficiently large field (ferroelectric materials)</a:t>
            </a:r>
            <a:endParaRPr lang="fr-FR" dirty="0"/>
          </a:p>
        </p:txBody>
      </p:sp>
      <p:sp>
        <p:nvSpPr>
          <p:cNvPr id="14" name="Espace réservé du pied de page 7">
            <a:extLst>
              <a:ext uri="{FF2B5EF4-FFF2-40B4-BE49-F238E27FC236}">
                <a16:creationId xmlns:a16="http://schemas.microsoft.com/office/drawing/2014/main" id="{78292879-9847-48CE-A6A5-B069C276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</p:spTree>
    <p:extLst>
      <p:ext uri="{BB962C8B-B14F-4D97-AF65-F5344CB8AC3E}">
        <p14:creationId xmlns:p14="http://schemas.microsoft.com/office/powerpoint/2010/main" val="1365125528"/>
      </p:ext>
    </p:extLst>
  </p:cSld>
  <p:clrMapOvr>
    <a:masterClrMapping/>
  </p:clrMapOvr>
  <p:transition advTm="2703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524BA08-825C-43B8-9E59-BB1F6E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8BB5B0-70B1-4285-A3AD-4A212B3F762A}"/>
              </a:ext>
            </a:extLst>
          </p:cNvPr>
          <p:cNvSpPr txBox="1"/>
          <p:nvPr/>
        </p:nvSpPr>
        <p:spPr>
          <a:xfrm>
            <a:off x="467544" y="872716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PFM </a:t>
            </a:r>
            <a:r>
              <a:rPr lang="fr-FR" dirty="0"/>
              <a:t>(</a:t>
            </a:r>
            <a:r>
              <a:rPr lang="fr-FR" dirty="0" err="1"/>
              <a:t>Piezoresponse</a:t>
            </a:r>
            <a:r>
              <a:rPr lang="fr-FR" dirty="0"/>
              <a:t> force </a:t>
            </a:r>
            <a:r>
              <a:rPr lang="fr-FR" dirty="0" err="1"/>
              <a:t>microscopy</a:t>
            </a:r>
            <a:r>
              <a:rPr lang="fr-FR" dirty="0"/>
              <a:t>)</a:t>
            </a:r>
            <a:endParaRPr lang="fr-FR" b="1" dirty="0"/>
          </a:p>
        </p:txBody>
      </p:sp>
      <p:sp>
        <p:nvSpPr>
          <p:cNvPr id="14" name="Espace réservé du pied de page 7">
            <a:extLst>
              <a:ext uri="{FF2B5EF4-FFF2-40B4-BE49-F238E27FC236}">
                <a16:creationId xmlns:a16="http://schemas.microsoft.com/office/drawing/2014/main" id="{78292879-9847-48CE-A6A5-B069C276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51A1934-FC27-4BDA-9DDC-A75A621DA0F1}"/>
              </a:ext>
            </a:extLst>
          </p:cNvPr>
          <p:cNvGrpSpPr/>
          <p:nvPr/>
        </p:nvGrpSpPr>
        <p:grpSpPr>
          <a:xfrm>
            <a:off x="5413705" y="2081594"/>
            <a:ext cx="1539743" cy="1940986"/>
            <a:chOff x="5376759" y="4584648"/>
            <a:chExt cx="1539743" cy="194098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885332C-6449-4765-A2AF-FF3EE1D0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759" y="5013634"/>
              <a:ext cx="1539743" cy="1512000"/>
            </a:xfrm>
            <a:prstGeom prst="rect">
              <a:avLst/>
            </a:prstGeom>
            <a:ln w="44450">
              <a:solidFill>
                <a:srgbClr val="FF0000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CEAB1B-B0A9-4B0D-8C94-E9FF8FF4EECE}"/>
                </a:ext>
              </a:extLst>
            </p:cNvPr>
            <p:cNvSpPr txBox="1"/>
            <p:nvPr/>
          </p:nvSpPr>
          <p:spPr>
            <a:xfrm>
              <a:off x="5823888" y="4584648"/>
              <a:ext cx="5966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-6V 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F772CBC-0BBD-466D-B73A-87BDC0D684B2}"/>
              </a:ext>
            </a:extLst>
          </p:cNvPr>
          <p:cNvGrpSpPr/>
          <p:nvPr/>
        </p:nvGrpSpPr>
        <p:grpSpPr>
          <a:xfrm>
            <a:off x="3686964" y="4004935"/>
            <a:ext cx="1532736" cy="1940986"/>
            <a:chOff x="7215796" y="4584648"/>
            <a:chExt cx="1532736" cy="194098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398EF76-F103-40B5-94CD-41CF6EA95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796" y="5013634"/>
              <a:ext cx="1532736" cy="1512000"/>
            </a:xfrm>
            <a:prstGeom prst="rect">
              <a:avLst/>
            </a:prstGeom>
            <a:ln w="44450">
              <a:solidFill>
                <a:srgbClr val="00B050"/>
              </a:solidFill>
            </a:ln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5DD22ED-BBCB-43B7-920E-564C9663B4F1}"/>
                </a:ext>
              </a:extLst>
            </p:cNvPr>
            <p:cNvSpPr txBox="1"/>
            <p:nvPr/>
          </p:nvSpPr>
          <p:spPr>
            <a:xfrm>
              <a:off x="7658998" y="4584648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+6V 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F4678D6-A85C-4588-8BC4-7F7C5CE4F9AD}"/>
              </a:ext>
            </a:extLst>
          </p:cNvPr>
          <p:cNvGrpSpPr/>
          <p:nvPr/>
        </p:nvGrpSpPr>
        <p:grpSpPr>
          <a:xfrm>
            <a:off x="5541383" y="3978410"/>
            <a:ext cx="1527534" cy="1948599"/>
            <a:chOff x="9039296" y="4574357"/>
            <a:chExt cx="1527534" cy="194859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BB779BE-9B30-47E9-AF9C-529F5F7D0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96" y="5010956"/>
              <a:ext cx="1527534" cy="1512000"/>
            </a:xfrm>
            <a:prstGeom prst="rect">
              <a:avLst/>
            </a:prstGeom>
            <a:ln w="44450">
              <a:solidFill>
                <a:srgbClr val="FF0000"/>
              </a:solidFill>
            </a:ln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572573B-BF4B-4648-A9D0-DD0DC107D0CB}"/>
                </a:ext>
              </a:extLst>
            </p:cNvPr>
            <p:cNvSpPr txBox="1"/>
            <p:nvPr/>
          </p:nvSpPr>
          <p:spPr>
            <a:xfrm>
              <a:off x="9504744" y="4574357"/>
              <a:ext cx="5966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-6V 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5EC05B7-442A-455B-89AD-DDEA02CCE54E}"/>
              </a:ext>
            </a:extLst>
          </p:cNvPr>
          <p:cNvSpPr/>
          <p:nvPr/>
        </p:nvSpPr>
        <p:spPr>
          <a:xfrm>
            <a:off x="2260868" y="1343444"/>
            <a:ext cx="65610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b="1" dirty="0" err="1">
                <a:solidFill>
                  <a:srgbClr val="0070C0"/>
                </a:solidFill>
              </a:rPr>
              <a:t>F</a:t>
            </a:r>
            <a:r>
              <a:rPr lang="fr-FR" sz="2400" b="1" dirty="0" err="1">
                <a:solidFill>
                  <a:srgbClr val="0070C0"/>
                </a:solidFill>
              </a:rPr>
              <a:t>erroelectric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effect</a:t>
            </a:r>
            <a:r>
              <a:rPr lang="fr-FR" sz="2400" b="1" dirty="0">
                <a:solidFill>
                  <a:srgbClr val="0070C0"/>
                </a:solidFill>
              </a:rPr>
              <a:t> in HfO</a:t>
            </a:r>
            <a:r>
              <a:rPr lang="fr-FR" sz="2400" b="1" baseline="-25000" dirty="0">
                <a:solidFill>
                  <a:srgbClr val="0070C0"/>
                </a:solidFill>
              </a:rPr>
              <a:t>2</a:t>
            </a:r>
            <a:endParaRPr lang="fr-FR" sz="2600" b="1" dirty="0">
              <a:solidFill>
                <a:srgbClr val="0070C0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E26028C-337B-4661-8981-B29E74DD1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37" y="2510580"/>
            <a:ext cx="1529974" cy="1509322"/>
          </a:xfrm>
          <a:prstGeom prst="rect">
            <a:avLst/>
          </a:prstGeom>
          <a:ln w="44450">
            <a:solidFill>
              <a:srgbClr val="0000FF"/>
            </a:solidFill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3C77FC7-6DBE-42B0-9EAC-78890C30179B}"/>
              </a:ext>
            </a:extLst>
          </p:cNvPr>
          <p:cNvSpPr txBox="1"/>
          <p:nvPr/>
        </p:nvSpPr>
        <p:spPr>
          <a:xfrm>
            <a:off x="3748651" y="2071303"/>
            <a:ext cx="1409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Initial step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ADF39B5-31BC-4A0D-A173-83D4F7C82A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578" y="2098581"/>
            <a:ext cx="2302651" cy="1992394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4F797171-A8CE-4A4D-818C-8A310E769FB1}"/>
              </a:ext>
            </a:extLst>
          </p:cNvPr>
          <p:cNvSpPr/>
          <p:nvPr/>
        </p:nvSpPr>
        <p:spPr>
          <a:xfrm>
            <a:off x="1974195" y="2544923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CC338F7-2293-4E3C-AA47-512E7E19B8EF}"/>
              </a:ext>
            </a:extLst>
          </p:cNvPr>
          <p:cNvSpPr/>
          <p:nvPr/>
        </p:nvSpPr>
        <p:spPr>
          <a:xfrm>
            <a:off x="1482116" y="3870477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2DAA1D1-64B7-4F0A-9142-EBEC257BB1A7}"/>
              </a:ext>
            </a:extLst>
          </p:cNvPr>
          <p:cNvSpPr/>
          <p:nvPr/>
        </p:nvSpPr>
        <p:spPr>
          <a:xfrm>
            <a:off x="2492315" y="2422880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807089"/>
      </p:ext>
    </p:extLst>
  </p:cSld>
  <p:clrMapOvr>
    <a:masterClrMapping/>
  </p:clrMapOvr>
  <p:transition advTm="2703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en-US" sz="1600" dirty="0"/>
            </a:b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école </a:t>
            </a:r>
            <a:r>
              <a:rPr lang="en-US" dirty="0" err="1"/>
              <a:t>d'été</a:t>
            </a:r>
            <a:r>
              <a:rPr lang="en-US" dirty="0"/>
              <a:t> sur </a:t>
            </a:r>
            <a:r>
              <a:rPr lang="en-US" dirty="0" err="1"/>
              <a:t>l'épitaxie</a:t>
            </a:r>
            <a:r>
              <a:rPr lang="en-US" dirty="0"/>
              <a:t>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  <a:p>
            <a:r>
              <a:rPr lang="en-US" sz="1000" i="1" dirty="0">
                <a:hlinkClick r:id="rId3"/>
              </a:rPr>
              <a:t>https://www.globalsino.com/EM/</a:t>
            </a:r>
            <a:r>
              <a:rPr lang="en-US" sz="1000" i="1" dirty="0"/>
              <a:t>; https://myscope.training/SEM_SEM_Basics</a:t>
            </a:r>
          </a:p>
        </p:txBody>
      </p:sp>
      <p:grpSp>
        <p:nvGrpSpPr>
          <p:cNvPr id="9" name="Group 1056">
            <a:extLst>
              <a:ext uri="{FF2B5EF4-FFF2-40B4-BE49-F238E27FC236}">
                <a16:creationId xmlns:a16="http://schemas.microsoft.com/office/drawing/2014/main" id="{16664C2F-9BD4-410A-B748-FA760864BFC4}"/>
              </a:ext>
            </a:extLst>
          </p:cNvPr>
          <p:cNvGrpSpPr>
            <a:grpSpLocks/>
          </p:cNvGrpSpPr>
          <p:nvPr/>
        </p:nvGrpSpPr>
        <p:grpSpPr bwMode="auto">
          <a:xfrm>
            <a:off x="2339562" y="730998"/>
            <a:ext cx="4080766" cy="2496448"/>
            <a:chOff x="957" y="1643"/>
            <a:chExt cx="4626" cy="2830"/>
          </a:xfrm>
        </p:grpSpPr>
        <p:sp>
          <p:nvSpPr>
            <p:cNvPr id="12" name="Rectangle 1027">
              <a:extLst>
                <a:ext uri="{FF2B5EF4-FFF2-40B4-BE49-F238E27FC236}">
                  <a16:creationId xmlns:a16="http://schemas.microsoft.com/office/drawing/2014/main" id="{2E4C4984-BDCB-423C-9B3C-3FABF8AB3A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9" y="2979"/>
              <a:ext cx="515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Oval 1028">
              <a:extLst>
                <a:ext uri="{FF2B5EF4-FFF2-40B4-BE49-F238E27FC236}">
                  <a16:creationId xmlns:a16="http://schemas.microsoft.com/office/drawing/2014/main" id="{1390A26D-1514-4F70-B457-C55E9E7B3A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6" y="2206"/>
              <a:ext cx="86" cy="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4" name="Picture 1030">
              <a:extLst>
                <a:ext uri="{FF2B5EF4-FFF2-40B4-BE49-F238E27FC236}">
                  <a16:creationId xmlns:a16="http://schemas.microsoft.com/office/drawing/2014/main" id="{2ED082A4-EF03-4BFD-AD87-92A28097B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" y="2184"/>
              <a:ext cx="1432" cy="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31">
              <a:extLst>
                <a:ext uri="{FF2B5EF4-FFF2-40B4-BE49-F238E27FC236}">
                  <a16:creationId xmlns:a16="http://schemas.microsoft.com/office/drawing/2014/main" id="{E6562666-7DA0-4A18-910C-1A719C592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" y="2184"/>
              <a:ext cx="1432" cy="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AutoShape 1035">
              <a:extLst>
                <a:ext uri="{FF2B5EF4-FFF2-40B4-BE49-F238E27FC236}">
                  <a16:creationId xmlns:a16="http://schemas.microsoft.com/office/drawing/2014/main" id="{54FE28D5-6C1A-4CC6-AC32-8E19607918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43" y="2034"/>
              <a:ext cx="172" cy="8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" name="Group 1042">
              <a:extLst>
                <a:ext uri="{FF2B5EF4-FFF2-40B4-BE49-F238E27FC236}">
                  <a16:creationId xmlns:a16="http://schemas.microsoft.com/office/drawing/2014/main" id="{FE597A91-FE88-4460-B84B-4A7FF08A18F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7" y="1934"/>
              <a:ext cx="2032" cy="2229"/>
              <a:chOff x="609" y="1088"/>
              <a:chExt cx="2271" cy="2491"/>
            </a:xfrm>
          </p:grpSpPr>
          <p:sp>
            <p:nvSpPr>
              <p:cNvPr id="23" name="Line 1036">
                <a:extLst>
                  <a:ext uri="{FF2B5EF4-FFF2-40B4-BE49-F238E27FC236}">
                    <a16:creationId xmlns:a16="http://schemas.microsoft.com/office/drawing/2014/main" id="{9EFCF600-A698-4E65-8DF4-3BA6B724E6E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60" y="3120"/>
                <a:ext cx="18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Line 1037">
                <a:extLst>
                  <a:ext uri="{FF2B5EF4-FFF2-40B4-BE49-F238E27FC236}">
                    <a16:creationId xmlns:a16="http://schemas.microsoft.com/office/drawing/2014/main" id="{8E0AE73B-8198-43C6-93F1-C3D16A8194F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960" y="1344"/>
                <a:ext cx="0" cy="17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Text Box 1039">
                <a:extLst>
                  <a:ext uri="{FF2B5EF4-FFF2-40B4-BE49-F238E27FC236}">
                    <a16:creationId xmlns:a16="http://schemas.microsoft.com/office/drawing/2014/main" id="{FBF629F3-5ACC-4AF3-B8C1-0CED9D5FCB8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92" y="3072"/>
                <a:ext cx="288" cy="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000" b="1" dirty="0"/>
                  <a:t>x</a:t>
                </a:r>
              </a:p>
            </p:txBody>
          </p:sp>
          <p:sp>
            <p:nvSpPr>
              <p:cNvPr id="26" name="Text Box 1040">
                <a:extLst>
                  <a:ext uri="{FF2B5EF4-FFF2-40B4-BE49-F238E27FC236}">
                    <a16:creationId xmlns:a16="http://schemas.microsoft.com/office/drawing/2014/main" id="{100D805C-D2BF-4BB8-8981-A3AEB3C936B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9" y="1088"/>
                <a:ext cx="240" cy="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000" b="1" dirty="0"/>
                  <a:t>y</a:t>
                </a:r>
              </a:p>
            </p:txBody>
          </p:sp>
        </p:grpSp>
        <p:sp>
          <p:nvSpPr>
            <p:cNvPr id="18" name="Text Box 1043">
              <a:extLst>
                <a:ext uri="{FF2B5EF4-FFF2-40B4-BE49-F238E27FC236}">
                  <a16:creationId xmlns:a16="http://schemas.microsoft.com/office/drawing/2014/main" id="{E13E4A9E-82DE-4952-830A-983A414B630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73" y="3670"/>
              <a:ext cx="98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x</a:t>
              </a:r>
              <a:r>
                <a:rPr lang="en-US" altLang="en-US" sz="1400" baseline="-25000" dirty="0"/>
                <a:t>1</a:t>
              </a:r>
              <a:endParaRPr lang="en-US" altLang="en-US" sz="1400" dirty="0"/>
            </a:p>
          </p:txBody>
        </p:sp>
        <p:sp>
          <p:nvSpPr>
            <p:cNvPr id="19" name="Text Box 1044">
              <a:extLst>
                <a:ext uri="{FF2B5EF4-FFF2-40B4-BE49-F238E27FC236}">
                  <a16:creationId xmlns:a16="http://schemas.microsoft.com/office/drawing/2014/main" id="{C49AED09-7A9B-40EE-B2DF-61DCF5A06C5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83" y="2683"/>
              <a:ext cx="50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y</a:t>
              </a:r>
              <a:r>
                <a:rPr lang="en-US" altLang="en-US" sz="1400" baseline="-25000" dirty="0"/>
                <a:t>1</a:t>
              </a:r>
              <a:endParaRPr lang="en-US" altLang="en-US" sz="1400" dirty="0"/>
            </a:p>
          </p:txBody>
        </p:sp>
        <p:sp>
          <p:nvSpPr>
            <p:cNvPr id="20" name="Text Box 1045">
              <a:extLst>
                <a:ext uri="{FF2B5EF4-FFF2-40B4-BE49-F238E27FC236}">
                  <a16:creationId xmlns:a16="http://schemas.microsoft.com/office/drawing/2014/main" id="{5CA3A545-F473-4EC6-BF7F-09E5CC7796D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271" y="4019"/>
              <a:ext cx="1856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dirty="0"/>
                <a:t>sample</a:t>
              </a:r>
            </a:p>
          </p:txBody>
        </p:sp>
        <p:sp>
          <p:nvSpPr>
            <p:cNvPr id="21" name="Text Box 1047">
              <a:extLst>
                <a:ext uri="{FF2B5EF4-FFF2-40B4-BE49-F238E27FC236}">
                  <a16:creationId xmlns:a16="http://schemas.microsoft.com/office/drawing/2014/main" id="{782C47EC-F982-49AA-8E8F-EF1F1BB95BC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92" y="3877"/>
              <a:ext cx="179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dirty="0"/>
                <a:t>image</a:t>
              </a:r>
            </a:p>
          </p:txBody>
        </p:sp>
        <p:sp>
          <p:nvSpPr>
            <p:cNvPr id="22" name="Text Box 1050">
              <a:extLst>
                <a:ext uri="{FF2B5EF4-FFF2-40B4-BE49-F238E27FC236}">
                  <a16:creationId xmlns:a16="http://schemas.microsoft.com/office/drawing/2014/main" id="{C383DBB9-7B4E-42E4-8E37-7BF212B549E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41" y="1643"/>
              <a:ext cx="1432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0000"/>
                  </a:solidFill>
                </a:rPr>
                <a:t>I</a:t>
              </a:r>
              <a:r>
                <a:rPr lang="en-US" altLang="en-US" sz="2000" b="1" baseline="-25000" dirty="0">
                  <a:solidFill>
                    <a:srgbClr val="FF0000"/>
                  </a:solidFill>
                </a:rPr>
                <a:t>x1y1</a:t>
              </a:r>
              <a:r>
                <a:rPr lang="en-US" altLang="en-US" sz="2000" b="1" dirty="0">
                  <a:solidFill>
                    <a:srgbClr val="FF0000"/>
                  </a:solidFill>
                </a:rPr>
                <a:t>(</a:t>
              </a:r>
              <a:r>
                <a:rPr lang="en-US" altLang="en-US" sz="20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)</a:t>
              </a:r>
              <a:endParaRPr lang="en-US" alt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Graphique 2">
            <a:extLst>
              <a:ext uri="{FF2B5EF4-FFF2-40B4-BE49-F238E27FC236}">
                <a16:creationId xmlns:a16="http://schemas.microsoft.com/office/drawing/2014/main" id="{2702E9EB-45F2-4C7C-8BF1-BB13F028F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171" y="3215809"/>
            <a:ext cx="4667250" cy="30289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54DCAA-80F6-4BB9-8755-D37213D34754}"/>
              </a:ext>
            </a:extLst>
          </p:cNvPr>
          <p:cNvSpPr txBox="1"/>
          <p:nvPr/>
        </p:nvSpPr>
        <p:spPr>
          <a:xfrm>
            <a:off x="4528303" y="3332420"/>
            <a:ext cx="36801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Probe</a:t>
            </a:r>
            <a:r>
              <a:rPr lang="en-US" dirty="0"/>
              <a:t>: focus electron beam=&gt; HT (500meV to 30kV) and I can be tuned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SE: topography contrast</a:t>
            </a:r>
          </a:p>
          <a:p>
            <a:r>
              <a:rPr lang="en-US" dirty="0"/>
              <a:t>BSE: chemical contrast</a:t>
            </a:r>
          </a:p>
          <a:p>
            <a:r>
              <a:rPr lang="en-US" dirty="0"/>
              <a:t>X-rays: composition maps</a:t>
            </a:r>
          </a:p>
          <a:p>
            <a:r>
              <a:rPr lang="en-US" dirty="0"/>
              <a:t>CL: optical properties map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47E3D1-56A8-4E01-B6D3-3C49EC44DDC0}"/>
              </a:ext>
            </a:extLst>
          </p:cNvPr>
          <p:cNvSpPr txBox="1"/>
          <p:nvPr/>
        </p:nvSpPr>
        <p:spPr>
          <a:xfrm>
            <a:off x="6079628" y="438285"/>
            <a:ext cx="3171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V. Brandli: virginie.brandli@crhea.cnrs.fr</a:t>
            </a:r>
          </a:p>
        </p:txBody>
      </p:sp>
    </p:spTree>
    <p:extLst>
      <p:ext uri="{BB962C8B-B14F-4D97-AF65-F5344CB8AC3E}">
        <p14:creationId xmlns:p14="http://schemas.microsoft.com/office/powerpoint/2010/main" val="152369382"/>
      </p:ext>
    </p:extLst>
  </p:cSld>
  <p:clrMapOvr>
    <a:masterClrMapping/>
  </p:clrMapOvr>
  <p:transition advTm="2703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ECC6ED-D3C0-4073-A180-77F664E9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92" y="809541"/>
            <a:ext cx="5048606" cy="54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B975CD-EC54-4153-B308-7B2991C1FC13}"/>
              </a:ext>
            </a:extLst>
          </p:cNvPr>
          <p:cNvSpPr txBox="1"/>
          <p:nvPr/>
        </p:nvSpPr>
        <p:spPr>
          <a:xfrm>
            <a:off x="6428832" y="1277905"/>
            <a:ext cx="2569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Emitter stage</a:t>
            </a:r>
          </a:p>
          <a:p>
            <a:pPr algn="ctr"/>
            <a:r>
              <a:rPr lang="en-US" i="1" dirty="0"/>
              <a:t>Emission and acceleration of e</a:t>
            </a:r>
            <a:r>
              <a:rPr lang="en-US" i="1" baseline="30000" dirty="0"/>
              <a:t>-</a:t>
            </a:r>
            <a:r>
              <a:rPr lang="en-US" i="1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4B7E79-17A0-437E-8EBB-81F1B5A305ED}"/>
              </a:ext>
            </a:extLst>
          </p:cNvPr>
          <p:cNvSpPr txBox="1"/>
          <p:nvPr/>
        </p:nvSpPr>
        <p:spPr>
          <a:xfrm>
            <a:off x="6826214" y="2953071"/>
            <a:ext cx="205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Condenser stage</a:t>
            </a:r>
          </a:p>
          <a:p>
            <a:pPr algn="ctr"/>
            <a:r>
              <a:rPr lang="en-US" i="1" dirty="0"/>
              <a:t>Shaping the beam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6EFEF6-9919-449F-8126-3EBB9A63E36D}"/>
              </a:ext>
            </a:extLst>
          </p:cNvPr>
          <p:cNvSpPr txBox="1"/>
          <p:nvPr/>
        </p:nvSpPr>
        <p:spPr>
          <a:xfrm>
            <a:off x="6826214" y="4188989"/>
            <a:ext cx="217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Objective stage</a:t>
            </a:r>
          </a:p>
          <a:p>
            <a:pPr algn="ctr"/>
            <a:r>
              <a:rPr lang="en-US" i="1" dirty="0"/>
              <a:t>Focusing the beam</a:t>
            </a:r>
          </a:p>
          <a:p>
            <a:pPr algn="ctr"/>
            <a:r>
              <a:rPr lang="en-US" i="1" dirty="0"/>
              <a:t>Scanning the beam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DABA2B1A-D636-4F2C-92E2-31E612A5FD13}"/>
              </a:ext>
            </a:extLst>
          </p:cNvPr>
          <p:cNvSpPr/>
          <p:nvPr/>
        </p:nvSpPr>
        <p:spPr>
          <a:xfrm>
            <a:off x="6157590" y="915710"/>
            <a:ext cx="279986" cy="1651538"/>
          </a:xfrm>
          <a:prstGeom prst="rightBrace">
            <a:avLst>
              <a:gd name="adj1" fmla="val 4008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5E68AF59-5A32-4AF8-A01C-5AC6A4A7EC1C}"/>
              </a:ext>
            </a:extLst>
          </p:cNvPr>
          <p:cNvSpPr/>
          <p:nvPr/>
        </p:nvSpPr>
        <p:spPr>
          <a:xfrm>
            <a:off x="6192180" y="2661883"/>
            <a:ext cx="279986" cy="1453537"/>
          </a:xfrm>
          <a:prstGeom prst="rightBrace">
            <a:avLst>
              <a:gd name="adj1" fmla="val 4008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3C8BF25F-CDDB-4FB3-A506-7A346FEEF9B0}"/>
              </a:ext>
            </a:extLst>
          </p:cNvPr>
          <p:cNvSpPr/>
          <p:nvPr/>
        </p:nvSpPr>
        <p:spPr>
          <a:xfrm>
            <a:off x="6210889" y="4188989"/>
            <a:ext cx="279986" cy="1040733"/>
          </a:xfrm>
          <a:prstGeom prst="rightBrace">
            <a:avLst>
              <a:gd name="adj1" fmla="val 4008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F0D8E4-2361-4CDC-88D7-35C7D5512AE1}"/>
              </a:ext>
            </a:extLst>
          </p:cNvPr>
          <p:cNvSpPr txBox="1"/>
          <p:nvPr/>
        </p:nvSpPr>
        <p:spPr>
          <a:xfrm>
            <a:off x="6740877" y="5447568"/>
            <a:ext cx="242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 stage</a:t>
            </a:r>
          </a:p>
          <a:p>
            <a:pPr algn="ctr"/>
            <a:r>
              <a:rPr lang="en-US" i="1" dirty="0"/>
              <a:t>Sample and detectors</a:t>
            </a:r>
          </a:p>
          <a:p>
            <a:endParaRPr lang="en-US" dirty="0"/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902EB0EE-9822-44E7-BC8D-F75D15B164B1}"/>
              </a:ext>
            </a:extLst>
          </p:cNvPr>
          <p:cNvSpPr/>
          <p:nvPr/>
        </p:nvSpPr>
        <p:spPr>
          <a:xfrm>
            <a:off x="6229598" y="5273165"/>
            <a:ext cx="279986" cy="822476"/>
          </a:xfrm>
          <a:prstGeom prst="rightBrace">
            <a:avLst>
              <a:gd name="adj1" fmla="val 4008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18" name="Accolade ouvrante 17">
            <a:extLst>
              <a:ext uri="{FF2B5EF4-FFF2-40B4-BE49-F238E27FC236}">
                <a16:creationId xmlns:a16="http://schemas.microsoft.com/office/drawing/2014/main" id="{46416A53-C651-4A62-A9E9-8038BA54C6E8}"/>
              </a:ext>
            </a:extLst>
          </p:cNvPr>
          <p:cNvSpPr/>
          <p:nvPr/>
        </p:nvSpPr>
        <p:spPr>
          <a:xfrm>
            <a:off x="813925" y="809541"/>
            <a:ext cx="279986" cy="5175743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4F96548-1D9A-41CE-8DFD-23E9B1412F87}"/>
              </a:ext>
            </a:extLst>
          </p:cNvPr>
          <p:cNvSpPr txBox="1"/>
          <p:nvPr/>
        </p:nvSpPr>
        <p:spPr>
          <a:xfrm rot="16200000">
            <a:off x="-397407" y="300034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Under vacuum</a:t>
            </a:r>
          </a:p>
        </p:txBody>
      </p:sp>
    </p:spTree>
    <p:extLst>
      <p:ext uri="{BB962C8B-B14F-4D97-AF65-F5344CB8AC3E}">
        <p14:creationId xmlns:p14="http://schemas.microsoft.com/office/powerpoint/2010/main" val="4293584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64100F-8F76-41DD-B0F3-C0D238B6810B}"/>
              </a:ext>
            </a:extLst>
          </p:cNvPr>
          <p:cNvSpPr txBox="1"/>
          <p:nvPr/>
        </p:nvSpPr>
        <p:spPr>
          <a:xfrm>
            <a:off x="647564" y="1412776"/>
            <a:ext cx="8316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Non destructive technique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Possibility to analyze large and thick samples (full wafer)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large range of magnification: x10 to x2M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Tilt and rotation of the samples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sample preparation required except: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insulating samples: coating with Au or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cross section observations (layers thickness measurement)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Under vacuum</a:t>
            </a:r>
          </a:p>
        </p:txBody>
      </p:sp>
    </p:spTree>
    <p:extLst>
      <p:ext uri="{BB962C8B-B14F-4D97-AF65-F5344CB8AC3E}">
        <p14:creationId xmlns:p14="http://schemas.microsoft.com/office/powerpoint/2010/main" val="180150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/>
            </a:br>
            <a:endParaRPr lang="fr-FR" sz="4000" b="1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F0D37A-8B6A-4B9E-A86B-89A6A8FCD999}"/>
              </a:ext>
            </a:extLst>
          </p:cNvPr>
          <p:cNvSpPr txBox="1"/>
          <p:nvPr/>
        </p:nvSpPr>
        <p:spPr>
          <a:xfrm>
            <a:off x="143508" y="35959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/>
              <a:t>Introduction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D86AFE-1BD6-4B2B-AF44-079E08CEBF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4046318"/>
            <a:ext cx="1188132" cy="11881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FB5DD0-2121-4AB2-8E6B-FE17C710F1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" y="5409220"/>
            <a:ext cx="9047315" cy="13918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EDA4A3-F924-423E-B9C9-04EF73009F7F}"/>
              </a:ext>
            </a:extLst>
          </p:cNvPr>
          <p:cNvSpPr txBox="1"/>
          <p:nvPr/>
        </p:nvSpPr>
        <p:spPr>
          <a:xfrm>
            <a:off x="209224" y="945345"/>
            <a:ext cx="683392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CRHEA</a:t>
            </a:r>
            <a:r>
              <a:rPr lang="en-US" dirty="0"/>
              <a:t>: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en-US" dirty="0"/>
              <a:t>8 molecular beam epitaxy reactors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en-US" dirty="0"/>
              <a:t>6 Metalorganic vapor phase epitaxy reactors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en-US" dirty="0"/>
              <a:t>Studied materials: 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en-US" dirty="0"/>
              <a:t>III-N (</a:t>
            </a:r>
            <a:r>
              <a:rPr lang="en-US" dirty="0" err="1"/>
              <a:t>GaN</a:t>
            </a:r>
            <a:r>
              <a:rPr lang="en-US" dirty="0"/>
              <a:t>, AlN , </a:t>
            </a:r>
            <a:r>
              <a:rPr lang="en-US" dirty="0" err="1"/>
              <a:t>InN</a:t>
            </a:r>
            <a:r>
              <a:rPr lang="en-US" dirty="0"/>
              <a:t>, ….)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en-US" dirty="0" err="1"/>
              <a:t>ZnO</a:t>
            </a:r>
            <a:r>
              <a:rPr lang="en-US" dirty="0"/>
              <a:t>-based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en-US" dirty="0" err="1"/>
              <a:t>SiC</a:t>
            </a:r>
            <a:endParaRPr lang="en-US" dirty="0"/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en-US" dirty="0"/>
              <a:t>2D: graphene, TMDs…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en-US" dirty="0"/>
              <a:t>halogenated perovskites (Cs(Pb/Sn)Br type)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en-US" dirty="0"/>
              <a:t>II-N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114550" lvl="4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A26E3F-ACD3-4DFD-AE50-5C38E8CA93AB}"/>
              </a:ext>
            </a:extLst>
          </p:cNvPr>
          <p:cNvSpPr txBox="1"/>
          <p:nvPr/>
        </p:nvSpPr>
        <p:spPr>
          <a:xfrm>
            <a:off x="1464758" y="4413348"/>
            <a:ext cx="5814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CAT</a:t>
            </a:r>
            <a:r>
              <a:rPr lang="en-US" dirty="0"/>
              <a:t> team (Advanced characterization and Technology)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49190"/>
      </p:ext>
    </p:extLst>
  </p:cSld>
  <p:clrMapOvr>
    <a:masterClrMapping/>
  </p:clrMapOvr>
  <p:transition advTm="2703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B975CD-EC54-4153-B308-7B2991C1FC13}"/>
              </a:ext>
            </a:extLst>
          </p:cNvPr>
          <p:cNvSpPr txBox="1"/>
          <p:nvPr/>
        </p:nvSpPr>
        <p:spPr>
          <a:xfrm>
            <a:off x="1799692" y="94303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Emitter</a:t>
            </a:r>
            <a:endParaRPr lang="en-US" i="1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6A78C879-1A08-43E7-9E46-2CF02645B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512" y="1376772"/>
            <a:ext cx="4320000" cy="27490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F3D9614-AEAF-435B-8D09-BDEDE37CFCC2}"/>
              </a:ext>
            </a:extLst>
          </p:cNvPr>
          <p:cNvSpPr txBox="1"/>
          <p:nvPr/>
        </p:nvSpPr>
        <p:spPr>
          <a:xfrm>
            <a:off x="239056" y="4190273"/>
            <a:ext cx="52822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Thermionic emitters: W or LaB</a:t>
            </a:r>
            <a:r>
              <a:rPr lang="en-US" baseline="-25000" dirty="0"/>
              <a:t>6 </a:t>
            </a:r>
            <a:r>
              <a:rPr lang="en-US" dirty="0"/>
              <a:t>filaments</a:t>
            </a:r>
          </a:p>
          <a:p>
            <a:endParaRPr lang="en-US" dirty="0"/>
          </a:p>
          <a:p>
            <a:r>
              <a:rPr lang="en-US" dirty="0"/>
              <a:t>Field emission gun emitters: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Cold FEG: high brightness, small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Schottky FEG: high current, more versatile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5873CD-D9C6-43EA-AFE3-D26B2BE09F13}"/>
              </a:ext>
            </a:extLst>
          </p:cNvPr>
          <p:cNvGrpSpPr/>
          <p:nvPr/>
        </p:nvGrpSpPr>
        <p:grpSpPr>
          <a:xfrm>
            <a:off x="5256076" y="1951385"/>
            <a:ext cx="3204356" cy="2625856"/>
            <a:chOff x="5256076" y="1951385"/>
            <a:chExt cx="3204356" cy="262585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5A2A7BE-83CE-4FF9-856A-10B4B350D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076" y="1951385"/>
              <a:ext cx="3204356" cy="2238888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A1A6BFB-9968-48D0-A492-6EDE422F34DB}"/>
                </a:ext>
              </a:extLst>
            </p:cNvPr>
            <p:cNvSpPr txBox="1"/>
            <p:nvPr/>
          </p:nvSpPr>
          <p:spPr>
            <a:xfrm>
              <a:off x="5868144" y="4207909"/>
              <a:ext cx="168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Table top SEM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230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548109-2E95-457C-AFCE-84EE973A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94" y="1592796"/>
            <a:ext cx="4815738" cy="36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7DCCB4-8D96-4751-8A8C-204CA33E908C}"/>
              </a:ext>
            </a:extLst>
          </p:cNvPr>
          <p:cNvSpPr txBox="1"/>
          <p:nvPr/>
        </p:nvSpPr>
        <p:spPr>
          <a:xfrm>
            <a:off x="1043608" y="5270574"/>
            <a:ext cx="3130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Interaction volume</a:t>
            </a:r>
          </a:p>
          <a:p>
            <a:pPr algn="ctr"/>
            <a:r>
              <a:rPr lang="en-US" dirty="0"/>
              <a:t>Depends on HT and material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F3926F4-FD15-4F6C-8AC5-E0B41D104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" r="51575"/>
          <a:stretch/>
        </p:blipFill>
        <p:spPr>
          <a:xfrm>
            <a:off x="0" y="1610631"/>
            <a:ext cx="5938811" cy="36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985EEF-F152-48C9-82E5-0D490E09D10F}"/>
              </a:ext>
            </a:extLst>
          </p:cNvPr>
          <p:cNvSpPr txBox="1"/>
          <p:nvPr/>
        </p:nvSpPr>
        <p:spPr>
          <a:xfrm>
            <a:off x="5426954" y="1304764"/>
            <a:ext cx="3717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Elastic interactions</a:t>
            </a:r>
            <a:r>
              <a:rPr lang="en-US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BSE: chemical contrast; resolution defined by probe size and interaction volume: 10-100nm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E5C3C0-7345-4564-A7EF-611E883D8DF9}"/>
              </a:ext>
            </a:extLst>
          </p:cNvPr>
          <p:cNvSpPr txBox="1"/>
          <p:nvPr/>
        </p:nvSpPr>
        <p:spPr>
          <a:xfrm>
            <a:off x="5724128" y="3897052"/>
            <a:ext cx="26789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Inelastic interactions: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X-rays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Optical emission (CL)</a:t>
            </a:r>
          </a:p>
          <a:p>
            <a:endParaRPr lang="en-US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D88F75D-FD39-4575-9A19-E9C2A7D88CB2}"/>
              </a:ext>
            </a:extLst>
          </p:cNvPr>
          <p:cNvGrpSpPr/>
          <p:nvPr/>
        </p:nvGrpSpPr>
        <p:grpSpPr>
          <a:xfrm>
            <a:off x="833701" y="1536237"/>
            <a:ext cx="4560479" cy="3600000"/>
            <a:chOff x="516353" y="1640603"/>
            <a:chExt cx="4560479" cy="3600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6B38EBE-0CDC-49C1-8DB2-98FD0F68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33" y="1640603"/>
              <a:ext cx="4499999" cy="3600000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487DFC0-85CE-451B-8521-E0CE5A4E0ACC}"/>
                </a:ext>
              </a:extLst>
            </p:cNvPr>
            <p:cNvSpPr txBox="1"/>
            <p:nvPr/>
          </p:nvSpPr>
          <p:spPr>
            <a:xfrm>
              <a:off x="576833" y="4813098"/>
              <a:ext cx="72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Si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E76FCB2-00C1-45F1-B5E5-191EBF44725B}"/>
                </a:ext>
              </a:extLst>
            </p:cNvPr>
            <p:cNvSpPr txBox="1"/>
            <p:nvPr/>
          </p:nvSpPr>
          <p:spPr>
            <a:xfrm>
              <a:off x="516353" y="4632795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FF50"/>
                  </a:solidFill>
                </a:rPr>
                <a:t>AlN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192E931-248A-4AF5-8075-C6608123E15A}"/>
                </a:ext>
              </a:extLst>
            </p:cNvPr>
            <p:cNvSpPr txBox="1"/>
            <p:nvPr/>
          </p:nvSpPr>
          <p:spPr>
            <a:xfrm>
              <a:off x="516353" y="4433400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DC6F"/>
                  </a:solidFill>
                </a:rPr>
                <a:t>AlGaN</a:t>
              </a:r>
              <a:r>
                <a:rPr lang="en-US" sz="1200" b="1" baseline="-25000" dirty="0">
                  <a:solidFill>
                    <a:srgbClr val="00DC6F"/>
                  </a:solidFill>
                </a:rPr>
                <a:t>1</a:t>
              </a:r>
              <a:endParaRPr lang="en-US" sz="1200" b="1" dirty="0">
                <a:solidFill>
                  <a:srgbClr val="00DC6F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FD5B96B-8318-4809-8745-48FC702DC5EB}"/>
                </a:ext>
              </a:extLst>
            </p:cNvPr>
            <p:cNvSpPr txBox="1"/>
            <p:nvPr/>
          </p:nvSpPr>
          <p:spPr>
            <a:xfrm>
              <a:off x="516353" y="4085744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C850"/>
                  </a:solidFill>
                </a:rPr>
                <a:t>AlGaN</a:t>
              </a:r>
              <a:r>
                <a:rPr lang="en-US" sz="1200" b="1" baseline="-25000" dirty="0">
                  <a:solidFill>
                    <a:srgbClr val="00C850"/>
                  </a:solidFill>
                </a:rPr>
                <a:t>2</a:t>
              </a:r>
              <a:endParaRPr lang="en-US" sz="1200" b="1" dirty="0">
                <a:solidFill>
                  <a:srgbClr val="00C85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C4D4722-468B-40C4-9052-5D8563E86D82}"/>
                </a:ext>
              </a:extLst>
            </p:cNvPr>
            <p:cNvSpPr txBox="1"/>
            <p:nvPr/>
          </p:nvSpPr>
          <p:spPr>
            <a:xfrm>
              <a:off x="518984" y="3426347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450"/>
                  </a:solidFill>
                </a:rPr>
                <a:t>AlGaN</a:t>
              </a:r>
              <a:r>
                <a:rPr lang="en-US" sz="1200" b="1" baseline="-25000" dirty="0">
                  <a:solidFill>
                    <a:srgbClr val="00B450"/>
                  </a:solidFill>
                </a:rPr>
                <a:t>3</a:t>
              </a:r>
              <a:endParaRPr lang="en-US" sz="1200" b="1" dirty="0">
                <a:solidFill>
                  <a:srgbClr val="00B4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5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785649-0E7A-4779-8479-BC58A9CE8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3314020"/>
            <a:ext cx="2468571" cy="216000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F3C8DD1-5712-4FFD-A079-DCB07856EEB0}"/>
              </a:ext>
            </a:extLst>
          </p:cNvPr>
          <p:cNvGrpSpPr/>
          <p:nvPr/>
        </p:nvGrpSpPr>
        <p:grpSpPr>
          <a:xfrm>
            <a:off x="242714" y="728697"/>
            <a:ext cx="8105745" cy="2585323"/>
            <a:chOff x="179512" y="746383"/>
            <a:chExt cx="8105745" cy="258532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F68C83E-1697-4192-92FD-A2752433778B}"/>
                </a:ext>
              </a:extLst>
            </p:cNvPr>
            <p:cNvSpPr txBox="1"/>
            <p:nvPr/>
          </p:nvSpPr>
          <p:spPr>
            <a:xfrm>
              <a:off x="179512" y="746383"/>
              <a:ext cx="8105745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Secondary electrons</a:t>
              </a:r>
            </a:p>
            <a:p>
              <a:endParaRPr lang="en-US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&lt;50V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Comes from the top surface of the specimen (a few nm)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Contrast related to the surface topography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Resolution defined by probe size and interaction volume:</a:t>
              </a:r>
            </a:p>
            <a:p>
              <a:pPr lvl="2"/>
              <a:r>
                <a:rPr lang="en-US" dirty="0"/>
                <a:t>HT=&gt;   probe size: improvement of resolution</a:t>
              </a:r>
            </a:p>
            <a:p>
              <a:pPr lvl="2"/>
              <a:r>
                <a:rPr lang="en-US" dirty="0"/>
                <a:t>HT =&gt;    interaction volume: deterioration of resolution</a:t>
              </a:r>
            </a:p>
            <a:p>
              <a:pPr lvl="2"/>
              <a:r>
                <a:rPr lang="en-US" dirty="0"/>
                <a:t>HT =&gt; more BSE detected in the SE detector: use of in-lens detector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9741E492-7AB9-408B-BEE2-DAAC68EED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604" y="2456892"/>
              <a:ext cx="144016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4708989D-53FA-4758-9755-B748DC62EC32}"/>
                </a:ext>
              </a:extLst>
            </p:cNvPr>
            <p:cNvCxnSpPr>
              <a:cxnSpLocks/>
            </p:cNvCxnSpPr>
            <p:nvPr/>
          </p:nvCxnSpPr>
          <p:spPr>
            <a:xfrm>
              <a:off x="1763688" y="2474894"/>
              <a:ext cx="129394" cy="1800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CAC4A192-BCE7-4F21-9B0A-AA4763A4AF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604" y="2708920"/>
              <a:ext cx="144016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F24FDC79-5617-4387-AE90-D068CEBB6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385" y="2746798"/>
              <a:ext cx="144016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98F30214-8696-4D2D-8FCF-EEC10421BB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382" y="2979585"/>
              <a:ext cx="144016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6D479480-7A61-40A6-8BA2-B16B60865948}"/>
              </a:ext>
            </a:extLst>
          </p:cNvPr>
          <p:cNvSpPr txBox="1"/>
          <p:nvPr/>
        </p:nvSpPr>
        <p:spPr>
          <a:xfrm>
            <a:off x="242714" y="5875075"/>
            <a:ext cx="875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Resolution: trade off between different parameters and is sample dependent; down to &lt;1nm </a:t>
            </a:r>
          </a:p>
        </p:txBody>
      </p:sp>
    </p:spTree>
    <p:extLst>
      <p:ext uri="{BB962C8B-B14F-4D97-AF65-F5344CB8AC3E}">
        <p14:creationId xmlns:p14="http://schemas.microsoft.com/office/powerpoint/2010/main" val="3440807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graphicFrame>
        <p:nvGraphicFramePr>
          <p:cNvPr id="26" name="Objet 25">
            <a:extLst>
              <a:ext uri="{FF2B5EF4-FFF2-40B4-BE49-F238E27FC236}">
                <a16:creationId xmlns:a16="http://schemas.microsoft.com/office/drawing/2014/main" id="{590859F2-46AE-4E3A-ACA8-7BBDCBBAD0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29583"/>
              </p:ext>
            </p:extLst>
          </p:nvPr>
        </p:nvGraphicFramePr>
        <p:xfrm>
          <a:off x="287524" y="1772816"/>
          <a:ext cx="4041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" r:id="rId3" imgW="11663803" imgH="8316795" progId="">
                  <p:embed/>
                </p:oleObj>
              </mc:Choice>
              <mc:Fallback>
                <p:oleObj r:id="rId3" imgW="11663803" imgH="8316795" progId="">
                  <p:embed/>
                  <p:pic>
                    <p:nvPicPr>
                      <p:cNvPr id="26" name="Objet 25">
                        <a:extLst>
                          <a:ext uri="{FF2B5EF4-FFF2-40B4-BE49-F238E27FC236}">
                            <a16:creationId xmlns:a16="http://schemas.microsoft.com/office/drawing/2014/main" id="{590859F2-46AE-4E3A-ACA8-7BBDCBBAD0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524" y="1772816"/>
                        <a:ext cx="4041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3256016-19EE-475B-96DD-99566B3DE8CD}"/>
              </a:ext>
            </a:extLst>
          </p:cNvPr>
          <p:cNvSpPr txBox="1"/>
          <p:nvPr/>
        </p:nvSpPr>
        <p:spPr>
          <a:xfrm>
            <a:off x="4283968" y="1592796"/>
            <a:ext cx="45725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WD (a few mm):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highly convergent beam: high resolution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Limited depth of field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Problem with 3D samples; tilting ….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Less space for detectors (EDS, CL…)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Large WD (&lt;10mm):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More parallel beam: limited resolution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High depth of field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Possibility to observe 3D samples and to tilt the samples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Introduction of different kinds of detectors</a:t>
            </a:r>
          </a:p>
        </p:txBody>
      </p:sp>
    </p:spTree>
    <p:extLst>
      <p:ext uri="{BB962C8B-B14F-4D97-AF65-F5344CB8AC3E}">
        <p14:creationId xmlns:p14="http://schemas.microsoft.com/office/powerpoint/2010/main" val="1685865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73FC72-4BEB-44D4-8E4C-837F2B126C26}"/>
              </a:ext>
            </a:extLst>
          </p:cNvPr>
          <p:cNvSpPr txBox="1"/>
          <p:nvPr/>
        </p:nvSpPr>
        <p:spPr>
          <a:xfrm>
            <a:off x="48286" y="67164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WD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895084-5989-450B-B69C-E3C02871E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320000" cy="324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CA8C21-D685-4299-80DB-1D6F56B7866C}"/>
              </a:ext>
            </a:extLst>
          </p:cNvPr>
          <p:cNvSpPr txBox="1"/>
          <p:nvPr/>
        </p:nvSpPr>
        <p:spPr>
          <a:xfrm>
            <a:off x="2714797" y="971104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GaN</a:t>
            </a:r>
            <a:r>
              <a:rPr lang="en-US" sz="1200" dirty="0">
                <a:solidFill>
                  <a:schemeClr val="bg1"/>
                </a:solidFill>
              </a:rPr>
              <a:t> QD/AlN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E51B8E-1583-46CE-B9DF-DA5D6B06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00" y="342900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45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01DF45-ABC9-46C9-AD25-275450DF8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46022"/>
            <a:ext cx="3840000" cy="28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AAC72F-930D-46C6-9E04-6C10D26C12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3" y="3969060"/>
            <a:ext cx="3292547" cy="2160000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A830795-1962-4851-B618-C088A74C3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57" y="1019934"/>
            <a:ext cx="3360000" cy="252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473FC72-4BEB-44D4-8E4C-837F2B126C26}"/>
              </a:ext>
            </a:extLst>
          </p:cNvPr>
          <p:cNvSpPr txBox="1"/>
          <p:nvPr/>
        </p:nvSpPr>
        <p:spPr>
          <a:xfrm>
            <a:off x="48286" y="67164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WD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289453-2AAA-417F-ADBF-9B3504A1C896}"/>
              </a:ext>
            </a:extLst>
          </p:cNvPr>
          <p:cNvSpPr txBox="1"/>
          <p:nvPr/>
        </p:nvSpPr>
        <p:spPr>
          <a:xfrm>
            <a:off x="4391980" y="4545124"/>
            <a:ext cx="489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 very well adapted to the study of 3D µ- and nano-objects </a:t>
            </a:r>
          </a:p>
        </p:txBody>
      </p:sp>
    </p:spTree>
    <p:extLst>
      <p:ext uri="{BB962C8B-B14F-4D97-AF65-F5344CB8AC3E}">
        <p14:creationId xmlns:p14="http://schemas.microsoft.com/office/powerpoint/2010/main" val="2753025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00A0A6-454B-48DD-A57D-D2BEB081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132856"/>
            <a:ext cx="4320000" cy="324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FA509B-88F7-46B4-9CF8-449AC022ACF9}"/>
              </a:ext>
            </a:extLst>
          </p:cNvPr>
          <p:cNvSpPr txBox="1"/>
          <p:nvPr/>
        </p:nvSpPr>
        <p:spPr>
          <a:xfrm>
            <a:off x="899592" y="1491524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AlGaN</a:t>
            </a:r>
            <a:r>
              <a:rPr lang="en-US" dirty="0"/>
              <a:t> µ-object on sapphire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07C712-3FFA-4013-BC14-48A00E6C62FB}"/>
              </a:ext>
            </a:extLst>
          </p:cNvPr>
          <p:cNvSpPr txBox="1"/>
          <p:nvPr/>
        </p:nvSpPr>
        <p:spPr>
          <a:xfrm>
            <a:off x="4715536" y="2492896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Charging problems:</a:t>
            </a:r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Coating with conductive layer (C, Au…)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Low HT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Low vacuum (small gas flow on the sample surface)</a:t>
            </a:r>
          </a:p>
        </p:txBody>
      </p:sp>
    </p:spTree>
    <p:extLst>
      <p:ext uri="{BB962C8B-B14F-4D97-AF65-F5344CB8AC3E}">
        <p14:creationId xmlns:p14="http://schemas.microsoft.com/office/powerpoint/2010/main" val="1772582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51CF1D-9B51-4D3F-9E19-864A995AF1C0}"/>
              </a:ext>
            </a:extLst>
          </p:cNvPr>
          <p:cNvSpPr txBox="1"/>
          <p:nvPr/>
        </p:nvSpPr>
        <p:spPr>
          <a:xfrm>
            <a:off x="107504" y="90872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X-Rays</a:t>
            </a:r>
            <a:r>
              <a:rPr lang="en-US" dirty="0"/>
              <a:t>: when an incident e</a:t>
            </a:r>
            <a:r>
              <a:rPr lang="en-US" baseline="30000" dirty="0"/>
              <a:t>-</a:t>
            </a:r>
            <a:r>
              <a:rPr lang="en-US" dirty="0"/>
              <a:t> ionized an atom, it returns to its ground state by emitting characteristic X Rays </a:t>
            </a:r>
            <a:endParaRPr lang="en-US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E8B95F-659C-402C-9290-692DF2770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2020249"/>
            <a:ext cx="2594274" cy="252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B34BC7-2B4F-4BA0-BBD6-7C3C558FB450}"/>
              </a:ext>
            </a:extLst>
          </p:cNvPr>
          <p:cNvSpPr txBox="1"/>
          <p:nvPr/>
        </p:nvSpPr>
        <p:spPr>
          <a:xfrm>
            <a:off x="179512" y="5244147"/>
            <a:ext cx="86589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Wavelength-dispersive spectrometer (WDS): highly sensitive but requires a dedicated instrument</a:t>
            </a:r>
          </a:p>
          <a:p>
            <a:r>
              <a:rPr lang="en-US" dirty="0"/>
              <a:t>Energy-sensitive spectrometer (</a:t>
            </a:r>
            <a:r>
              <a:rPr lang="en-US" b="1" dirty="0"/>
              <a:t>EDS </a:t>
            </a:r>
            <a:r>
              <a:rPr lang="en-US" dirty="0"/>
              <a:t>or </a:t>
            </a:r>
            <a:r>
              <a:rPr lang="en-US" b="1" dirty="0"/>
              <a:t>EDX</a:t>
            </a:r>
            <a:r>
              <a:rPr lang="en-US" dirty="0"/>
              <a:t>):  solid state detector  capable  of analyzing X-ray energies</a:t>
            </a:r>
          </a:p>
          <a:p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4A08C4-CF93-4BA5-B47D-FBFC8B807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34" y="1398814"/>
            <a:ext cx="5175731" cy="36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3ADADF9-0E9C-4F52-B238-AD775D5BF7C7}"/>
              </a:ext>
            </a:extLst>
          </p:cNvPr>
          <p:cNvSpPr txBox="1"/>
          <p:nvPr/>
        </p:nvSpPr>
        <p:spPr>
          <a:xfrm>
            <a:off x="5796136" y="15123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AlGaScN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7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9F03CD7-488A-4453-941D-5A8E9752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519211"/>
            <a:ext cx="5400000" cy="472921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FECB8D6-401D-45F5-8821-A0E5E0E22FBF}"/>
              </a:ext>
            </a:extLst>
          </p:cNvPr>
          <p:cNvSpPr txBox="1"/>
          <p:nvPr/>
        </p:nvSpPr>
        <p:spPr>
          <a:xfrm>
            <a:off x="287524" y="1280585"/>
            <a:ext cx="849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Simultaneous e</a:t>
            </a:r>
            <a:r>
              <a:rPr lang="en-US" baseline="30000" dirty="0"/>
              <a:t>- </a:t>
            </a:r>
            <a:r>
              <a:rPr lang="en-US" dirty="0"/>
              <a:t>image</a:t>
            </a:r>
            <a:r>
              <a:rPr lang="en-US" baseline="30000" dirty="0"/>
              <a:t> </a:t>
            </a:r>
            <a:r>
              <a:rPr lang="en-US" dirty="0"/>
              <a:t>and EDS maps of a semiconductor device in cross section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355F970-BA58-42BD-B0D3-F0A1890F3DBB}"/>
              </a:ext>
            </a:extLst>
          </p:cNvPr>
          <p:cNvSpPr txBox="1"/>
          <p:nvPr/>
        </p:nvSpPr>
        <p:spPr>
          <a:xfrm>
            <a:off x="215516" y="82340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EDS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16DF9C-837B-4D52-BA1C-C524937744AE}"/>
              </a:ext>
            </a:extLst>
          </p:cNvPr>
          <p:cNvSpPr txBox="1"/>
          <p:nvPr/>
        </p:nvSpPr>
        <p:spPr>
          <a:xfrm>
            <a:off x="5940152" y="3756912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Bruker</a:t>
            </a:r>
          </a:p>
        </p:txBody>
      </p:sp>
    </p:spTree>
    <p:extLst>
      <p:ext uri="{BB962C8B-B14F-4D97-AF65-F5344CB8AC3E}">
        <p14:creationId xmlns:p14="http://schemas.microsoft.com/office/powerpoint/2010/main" val="160457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355F970-BA58-42BD-B0D3-F0A1890F3DBB}"/>
              </a:ext>
            </a:extLst>
          </p:cNvPr>
          <p:cNvSpPr txBox="1"/>
          <p:nvPr/>
        </p:nvSpPr>
        <p:spPr>
          <a:xfrm>
            <a:off x="215516" y="823401"/>
            <a:ext cx="88569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EDS </a:t>
            </a:r>
            <a:r>
              <a:rPr lang="en-US" dirty="0"/>
              <a:t>quantitative analysis: use of standards (sample with same elements of known concentration)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Semiquantitative analysis: comparison with standards from a library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Quantitative analysis: standards acquired with the same microscope  and the same acquisition parameters; corrections to be applied: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Z: corrections relying the mean Z number of the sample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A: absorption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F: fluorescence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3313C6-D13F-4AD0-9D84-3D0B48F7F78B}"/>
              </a:ext>
            </a:extLst>
          </p:cNvPr>
          <p:cNvSpPr txBox="1"/>
          <p:nvPr/>
        </p:nvSpPr>
        <p:spPr>
          <a:xfrm>
            <a:off x="645284" y="4185084"/>
            <a:ext cx="7853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Quantitative composition determination by EDS is not straightforward</a:t>
            </a:r>
          </a:p>
          <a:p>
            <a:pPr algn="ctr"/>
            <a:r>
              <a:rPr lang="en-US" b="1" dirty="0"/>
              <a:t> </a:t>
            </a:r>
            <a:r>
              <a:rPr lang="en-US" dirty="0"/>
              <a:t>a few % precision</a:t>
            </a:r>
          </a:p>
          <a:p>
            <a:pPr algn="ctr"/>
            <a:r>
              <a:rPr lang="en-US" dirty="0"/>
              <a:t>Not usable for light elements (Z&lt;11)</a:t>
            </a:r>
          </a:p>
        </p:txBody>
      </p:sp>
    </p:spTree>
    <p:extLst>
      <p:ext uri="{BB962C8B-B14F-4D97-AF65-F5344CB8AC3E}">
        <p14:creationId xmlns:p14="http://schemas.microsoft.com/office/powerpoint/2010/main" val="335949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/>
            </a:br>
            <a:endParaRPr lang="fr-FR" sz="4000" b="1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F0D37A-8B6A-4B9E-A86B-89A6A8FCD999}"/>
              </a:ext>
            </a:extLst>
          </p:cNvPr>
          <p:cNvSpPr txBox="1"/>
          <p:nvPr/>
        </p:nvSpPr>
        <p:spPr>
          <a:xfrm>
            <a:off x="143508" y="35959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/>
              <a:t>Introduction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D273D3-73B4-4155-90AD-D28AA4955510}"/>
              </a:ext>
            </a:extLst>
          </p:cNvPr>
          <p:cNvSpPr txBox="1"/>
          <p:nvPr/>
        </p:nvSpPr>
        <p:spPr>
          <a:xfrm>
            <a:off x="143508" y="1340768"/>
            <a:ext cx="88924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Ex-situ characterization of heteroepitaxial layers by « routine » technics accessible in a material lab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 levels:  </a:t>
            </a:r>
            <a:r>
              <a:rPr lang="en-US" dirty="0">
                <a:solidFill>
                  <a:schemeClr val="accent1"/>
                </a:solidFill>
              </a:rPr>
              <a:t>« </a:t>
            </a:r>
            <a:r>
              <a:rPr lang="en-US" dirty="0">
                <a:solidFill>
                  <a:srgbClr val="0070C0"/>
                </a:solidFill>
              </a:rPr>
              <a:t>basic </a:t>
            </a:r>
            <a:r>
              <a:rPr lang="en-US" dirty="0">
                <a:solidFill>
                  <a:schemeClr val="accent1"/>
                </a:solidFill>
              </a:rPr>
              <a:t>» </a:t>
            </a:r>
            <a:r>
              <a:rPr lang="en-US" dirty="0">
                <a:solidFill>
                  <a:srgbClr val="0070C0"/>
                </a:solidFill>
              </a:rPr>
              <a:t>characterizations ;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 advanced » characterizations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Examples of characterizations mainly based on materials elaborated in CRHEA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FB5DD0-2121-4AB2-8E6B-FE17C710F1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" y="5409220"/>
            <a:ext cx="9047315" cy="13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4319"/>
      </p:ext>
    </p:extLst>
  </p:cSld>
  <p:clrMapOvr>
    <a:masterClrMapping/>
  </p:clrMapOvr>
  <p:transition advTm="27035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BBC0BCE-5D3D-49AF-95C1-DB1717E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  <a:endParaRPr lang="fr-FR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BF04E5C-CFD1-46EA-83FE-1F31F91B69F6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1600"/>
            </a:br>
            <a:endParaRPr lang="en-US" sz="4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172827-24D3-4DBD-95D8-93F11394D69C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8ADB5B-EFDF-475F-A2A0-77BA5B69074A}"/>
              </a:ext>
            </a:extLst>
          </p:cNvPr>
          <p:cNvSpPr/>
          <p:nvPr/>
        </p:nvSpPr>
        <p:spPr>
          <a:xfrm>
            <a:off x="3281152" y="2074050"/>
            <a:ext cx="2664296" cy="50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DD76E1-843E-497A-85D3-C5B03DAE9DA9}"/>
              </a:ext>
            </a:extLst>
          </p:cNvPr>
          <p:cNvSpPr/>
          <p:nvPr/>
        </p:nvSpPr>
        <p:spPr>
          <a:xfrm>
            <a:off x="3275856" y="2565778"/>
            <a:ext cx="2664296" cy="75251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D6F590-2CFE-4636-9C29-BBDCA54B388C}"/>
              </a:ext>
            </a:extLst>
          </p:cNvPr>
          <p:cNvSpPr/>
          <p:nvPr/>
        </p:nvSpPr>
        <p:spPr>
          <a:xfrm>
            <a:off x="3275856" y="3034260"/>
            <a:ext cx="2664296" cy="12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arme 22">
            <a:extLst>
              <a:ext uri="{FF2B5EF4-FFF2-40B4-BE49-F238E27FC236}">
                <a16:creationId xmlns:a16="http://schemas.microsoft.com/office/drawing/2014/main" id="{8EDA6520-66A8-4F8C-A54C-3EB3A48C545C}"/>
              </a:ext>
            </a:extLst>
          </p:cNvPr>
          <p:cNvSpPr/>
          <p:nvPr/>
        </p:nvSpPr>
        <p:spPr>
          <a:xfrm rot="18909665">
            <a:off x="4364869" y="2577239"/>
            <a:ext cx="466126" cy="448108"/>
          </a:xfrm>
          <a:prstGeom prst="teardrop">
            <a:avLst>
              <a:gd name="adj" fmla="val 10379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apèze 23">
            <a:extLst>
              <a:ext uri="{FF2B5EF4-FFF2-40B4-BE49-F238E27FC236}">
                <a16:creationId xmlns:a16="http://schemas.microsoft.com/office/drawing/2014/main" id="{A4C67B92-BAF0-4701-8A72-28887C4423EE}"/>
              </a:ext>
            </a:extLst>
          </p:cNvPr>
          <p:cNvSpPr/>
          <p:nvPr/>
        </p:nvSpPr>
        <p:spPr>
          <a:xfrm rot="10800000">
            <a:off x="4426788" y="1436344"/>
            <a:ext cx="360040" cy="1116124"/>
          </a:xfrm>
          <a:prstGeom prst="trapezoi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08E2DC-A363-455A-B440-28A0B3EF511D}"/>
              </a:ext>
            </a:extLst>
          </p:cNvPr>
          <p:cNvSpPr txBox="1"/>
          <p:nvPr/>
        </p:nvSpPr>
        <p:spPr>
          <a:xfrm>
            <a:off x="454608" y="890049"/>
            <a:ext cx="713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Quantitative EDX for adjusting growth parameters of alloys (</a:t>
            </a:r>
            <a:r>
              <a:rPr lang="en-US" dirty="0" err="1"/>
              <a:t>AlGaN</a:t>
            </a:r>
            <a:r>
              <a:rPr lang="en-US" dirty="0"/>
              <a:t>)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6A3CD57-BED3-4ADA-8E83-70BF374909BB}"/>
              </a:ext>
            </a:extLst>
          </p:cNvPr>
          <p:cNvGrpSpPr/>
          <p:nvPr/>
        </p:nvGrpSpPr>
        <p:grpSpPr>
          <a:xfrm>
            <a:off x="240928" y="1453906"/>
            <a:ext cx="2674888" cy="2794225"/>
            <a:chOff x="240928" y="1453906"/>
            <a:chExt cx="2674888" cy="27942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C69234-98A1-4B98-82C1-FE6E4ED39F63}"/>
                </a:ext>
              </a:extLst>
            </p:cNvPr>
            <p:cNvSpPr/>
            <p:nvPr/>
          </p:nvSpPr>
          <p:spPr>
            <a:xfrm>
              <a:off x="251520" y="2091612"/>
              <a:ext cx="2664296" cy="500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E52A935-7284-443A-B04D-97AC0F591407}"/>
                </a:ext>
              </a:extLst>
            </p:cNvPr>
            <p:cNvGrpSpPr/>
            <p:nvPr/>
          </p:nvGrpSpPr>
          <p:grpSpPr>
            <a:xfrm>
              <a:off x="246224" y="2583340"/>
              <a:ext cx="2664296" cy="1664791"/>
              <a:chOff x="459904" y="4152652"/>
              <a:chExt cx="2664296" cy="188194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E6FF44-5900-4602-BC50-11E50A6D860E}"/>
                  </a:ext>
                </a:extLst>
              </p:cNvPr>
              <p:cNvSpPr/>
              <p:nvPr/>
            </p:nvSpPr>
            <p:spPr>
              <a:xfrm>
                <a:off x="459904" y="4152652"/>
                <a:ext cx="2664296" cy="752512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57D81AD-7342-48F6-BD0E-FFC93A8697D4}"/>
                  </a:ext>
                </a:extLst>
              </p:cNvPr>
              <p:cNvSpPr/>
              <p:nvPr/>
            </p:nvSpPr>
            <p:spPr>
              <a:xfrm>
                <a:off x="459904" y="4621133"/>
                <a:ext cx="2664296" cy="14134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Larme 4">
              <a:extLst>
                <a:ext uri="{FF2B5EF4-FFF2-40B4-BE49-F238E27FC236}">
                  <a16:creationId xmlns:a16="http://schemas.microsoft.com/office/drawing/2014/main" id="{5373EAD8-F107-469F-BB0D-D47F8FB10C4B}"/>
                </a:ext>
              </a:extLst>
            </p:cNvPr>
            <p:cNvSpPr/>
            <p:nvPr/>
          </p:nvSpPr>
          <p:spPr>
            <a:xfrm rot="18909665">
              <a:off x="1102899" y="2690656"/>
              <a:ext cx="948554" cy="958431"/>
            </a:xfrm>
            <a:prstGeom prst="teardrop">
              <a:avLst>
                <a:gd name="adj" fmla="val 10379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èze 7">
              <a:extLst>
                <a:ext uri="{FF2B5EF4-FFF2-40B4-BE49-F238E27FC236}">
                  <a16:creationId xmlns:a16="http://schemas.microsoft.com/office/drawing/2014/main" id="{7304904B-C262-4935-B6D6-7091AFB03970}"/>
                </a:ext>
              </a:extLst>
            </p:cNvPr>
            <p:cNvSpPr/>
            <p:nvPr/>
          </p:nvSpPr>
          <p:spPr>
            <a:xfrm rot="10800000">
              <a:off x="1397156" y="1453906"/>
              <a:ext cx="360040" cy="1116124"/>
            </a:xfrm>
            <a:prstGeom prst="trapezoi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9358B95-5969-43EB-9F53-EB74C73C4BEC}"/>
                </a:ext>
              </a:extLst>
            </p:cNvPr>
            <p:cNvSpPr txBox="1"/>
            <p:nvPr/>
          </p:nvSpPr>
          <p:spPr>
            <a:xfrm>
              <a:off x="333497" y="3843632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substrate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E3A9228-C988-445E-803A-8ADF529F3032}"/>
                </a:ext>
              </a:extLst>
            </p:cNvPr>
            <p:cNvSpPr txBox="1"/>
            <p:nvPr/>
          </p:nvSpPr>
          <p:spPr>
            <a:xfrm>
              <a:off x="240928" y="261324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layer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9C3D2D0-38AA-4A81-964E-DE544E2B276F}"/>
              </a:ext>
            </a:extLst>
          </p:cNvPr>
          <p:cNvSpPr txBox="1"/>
          <p:nvPr/>
        </p:nvSpPr>
        <p:spPr>
          <a:xfrm>
            <a:off x="3743908" y="429935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Decrease HT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7F57B0-87DD-42AE-AF83-6312D5133571}"/>
              </a:ext>
            </a:extLst>
          </p:cNvPr>
          <p:cNvSpPr/>
          <p:nvPr/>
        </p:nvSpPr>
        <p:spPr>
          <a:xfrm>
            <a:off x="6263920" y="2038504"/>
            <a:ext cx="2664296" cy="50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B46AB5-04F4-4C13-8A60-DDFB89CF7C2C}"/>
              </a:ext>
            </a:extLst>
          </p:cNvPr>
          <p:cNvSpPr/>
          <p:nvPr/>
        </p:nvSpPr>
        <p:spPr>
          <a:xfrm>
            <a:off x="6258624" y="2530232"/>
            <a:ext cx="2664296" cy="111612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0F7139-03E8-4305-A8B0-D01FCBCF67B8}"/>
              </a:ext>
            </a:extLst>
          </p:cNvPr>
          <p:cNvSpPr/>
          <p:nvPr/>
        </p:nvSpPr>
        <p:spPr>
          <a:xfrm>
            <a:off x="6258624" y="3646356"/>
            <a:ext cx="2664296" cy="548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Larme 27">
            <a:extLst>
              <a:ext uri="{FF2B5EF4-FFF2-40B4-BE49-F238E27FC236}">
                <a16:creationId xmlns:a16="http://schemas.microsoft.com/office/drawing/2014/main" id="{32FAD89C-E6AF-4AAE-B8A0-BE77723C4FFA}"/>
              </a:ext>
            </a:extLst>
          </p:cNvPr>
          <p:cNvSpPr/>
          <p:nvPr/>
        </p:nvSpPr>
        <p:spPr>
          <a:xfrm rot="18909665">
            <a:off x="7115299" y="2637548"/>
            <a:ext cx="948554" cy="958431"/>
          </a:xfrm>
          <a:prstGeom prst="teardrop">
            <a:avLst>
              <a:gd name="adj" fmla="val 10379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èze 28">
            <a:extLst>
              <a:ext uri="{FF2B5EF4-FFF2-40B4-BE49-F238E27FC236}">
                <a16:creationId xmlns:a16="http://schemas.microsoft.com/office/drawing/2014/main" id="{3DC9E96A-F6CC-4E10-98AC-47B0408FE28A}"/>
              </a:ext>
            </a:extLst>
          </p:cNvPr>
          <p:cNvSpPr/>
          <p:nvPr/>
        </p:nvSpPr>
        <p:spPr>
          <a:xfrm rot="10800000">
            <a:off x="7409556" y="1400798"/>
            <a:ext cx="360040" cy="1116124"/>
          </a:xfrm>
          <a:prstGeom prst="trapezoi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4F0A8EB-D8CB-4FFE-AC5F-56E0C19AFC3D}"/>
              </a:ext>
            </a:extLst>
          </p:cNvPr>
          <p:cNvSpPr txBox="1"/>
          <p:nvPr/>
        </p:nvSpPr>
        <p:spPr>
          <a:xfrm>
            <a:off x="6345897" y="379052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substrate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78C42A0-A822-4947-8165-B1AAE8B58E7C}"/>
              </a:ext>
            </a:extLst>
          </p:cNvPr>
          <p:cNvSpPr txBox="1"/>
          <p:nvPr/>
        </p:nvSpPr>
        <p:spPr>
          <a:xfrm>
            <a:off x="6253328" y="25601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346447-AC78-4E9E-AE88-99E074423D01}"/>
              </a:ext>
            </a:extLst>
          </p:cNvPr>
          <p:cNvSpPr txBox="1"/>
          <p:nvPr/>
        </p:nvSpPr>
        <p:spPr>
          <a:xfrm>
            <a:off x="6263920" y="4308424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layer thickness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10C07D0-35BD-4582-ABD5-0EF986F66ECF}"/>
              </a:ext>
            </a:extLst>
          </p:cNvPr>
          <p:cNvSpPr txBox="1"/>
          <p:nvPr/>
        </p:nvSpPr>
        <p:spPr>
          <a:xfrm>
            <a:off x="454608" y="454512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Casino </a:t>
            </a:r>
            <a:r>
              <a:rPr lang="en-US" dirty="0" err="1"/>
              <a:t>sotfware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59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C12830-E175-4097-8AE4-EBB435BFA9F6}"/>
              </a:ext>
            </a:extLst>
          </p:cNvPr>
          <p:cNvSpPr txBox="1"/>
          <p:nvPr/>
        </p:nvSpPr>
        <p:spPr>
          <a:xfrm>
            <a:off x="207918" y="810536"/>
            <a:ext cx="638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BSE </a:t>
            </a:r>
            <a:r>
              <a:rPr lang="en-US" dirty="0"/>
              <a:t>may be diffracted by the crystalline lattice of the sample</a:t>
            </a:r>
            <a:endParaRPr lang="en-US" b="1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F3D2CFF-B79B-445D-8DC2-14752D4A868C}"/>
              </a:ext>
            </a:extLst>
          </p:cNvPr>
          <p:cNvGrpSpPr/>
          <p:nvPr/>
        </p:nvGrpSpPr>
        <p:grpSpPr>
          <a:xfrm>
            <a:off x="323528" y="1179868"/>
            <a:ext cx="5400000" cy="2923757"/>
            <a:chOff x="251520" y="1526684"/>
            <a:chExt cx="5400000" cy="292375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269A1B5-0471-4F35-AC3F-5E638C64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526684"/>
              <a:ext cx="5400000" cy="292375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D90716F-27FA-490F-A6C7-2B73F39FA7D3}"/>
                </a:ext>
              </a:extLst>
            </p:cNvPr>
            <p:cNvSpPr txBox="1"/>
            <p:nvPr/>
          </p:nvSpPr>
          <p:spPr>
            <a:xfrm>
              <a:off x="1259632" y="1763491"/>
              <a:ext cx="111612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US" sz="1000" baseline="30000" dirty="0">
                  <a:solidFill>
                    <a:schemeClr val="accent1">
                      <a:lumMod val="75000"/>
                    </a:schemeClr>
                  </a:solidFill>
                </a:rPr>
                <a:t>- </a:t>
              </a:r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beam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A7285A4-8B02-413D-80C2-A49C567117DA}"/>
                </a:ext>
              </a:extLst>
            </p:cNvPr>
            <p:cNvSpPr txBox="1"/>
            <p:nvPr/>
          </p:nvSpPr>
          <p:spPr>
            <a:xfrm>
              <a:off x="258044" y="3248980"/>
              <a:ext cx="121761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Diffraction cones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59424FD-CDFA-43C8-8F99-F5A3600B993F}"/>
                </a:ext>
              </a:extLst>
            </p:cNvPr>
            <p:cNvSpPr txBox="1"/>
            <p:nvPr/>
          </p:nvSpPr>
          <p:spPr>
            <a:xfrm>
              <a:off x="2807804" y="2096852"/>
              <a:ext cx="162018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Kikuchi bands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76160F6-2B5B-4BF7-8C4C-CDF8C07DD330}"/>
                </a:ext>
              </a:extLst>
            </p:cNvPr>
            <p:cNvSpPr txBox="1"/>
            <p:nvPr/>
          </p:nvSpPr>
          <p:spPr>
            <a:xfrm>
              <a:off x="3995936" y="3660104"/>
              <a:ext cx="10278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Kikuchi pattern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BE5DBA56-C3B6-4472-80AB-04AF76D0BDE9}"/>
              </a:ext>
            </a:extLst>
          </p:cNvPr>
          <p:cNvSpPr txBox="1"/>
          <p:nvPr/>
        </p:nvSpPr>
        <p:spPr>
          <a:xfrm>
            <a:off x="100844" y="4129677"/>
            <a:ext cx="9072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of Kikuchi patterns and comparison to calculated patterns allow obtaining: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Phase map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Orientation map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Popular for polycrystalline materials (metals) but thanks to improvement of resolution (spatial </a:t>
            </a:r>
            <a:r>
              <a:rPr lang="en-US" dirty="0">
                <a:cs typeface="Times New Roman" panose="02020603050405020304" pitchFamily="18" charset="0"/>
              </a:rPr>
              <a:t>≈ nm and angle &lt;0.1°) EBSD may be useful for heteroepitaxial layers</a:t>
            </a:r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B671A33-1F22-47A8-BEA7-0C53F0D90EC6}"/>
              </a:ext>
            </a:extLst>
          </p:cNvPr>
          <p:cNvSpPr txBox="1"/>
          <p:nvPr/>
        </p:nvSpPr>
        <p:spPr>
          <a:xfrm>
            <a:off x="5561056" y="2477376"/>
            <a:ext cx="3655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 backscattered diffraction </a:t>
            </a:r>
          </a:p>
          <a:p>
            <a:pPr algn="ctr"/>
            <a:r>
              <a:rPr lang="en-US" b="1" dirty="0"/>
              <a:t>EBSD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5BDDAB-3F17-4A06-94B3-B4FED257E886}"/>
              </a:ext>
            </a:extLst>
          </p:cNvPr>
          <p:cNvSpPr txBox="1"/>
          <p:nvPr/>
        </p:nvSpPr>
        <p:spPr>
          <a:xfrm>
            <a:off x="3203848" y="3616505"/>
            <a:ext cx="462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https://mea.edu.umontpellier.fr/ebsd/ebsd-principe/</a:t>
            </a:r>
          </a:p>
        </p:txBody>
      </p:sp>
    </p:spTree>
    <p:extLst>
      <p:ext uri="{BB962C8B-B14F-4D97-AF65-F5344CB8AC3E}">
        <p14:creationId xmlns:p14="http://schemas.microsoft.com/office/powerpoint/2010/main" val="2698916952"/>
      </p:ext>
    </p:extLst>
  </p:cSld>
  <p:clrMapOvr>
    <a:masterClrMapping/>
  </p:clrMapOvr>
  <p:transition advTm="27035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D1CE752-D0F4-46FD-A95F-694CD2E3CEAD}"/>
              </a:ext>
            </a:extLst>
          </p:cNvPr>
          <p:cNvGrpSpPr/>
          <p:nvPr/>
        </p:nvGrpSpPr>
        <p:grpSpPr>
          <a:xfrm>
            <a:off x="143508" y="1772308"/>
            <a:ext cx="3921991" cy="1834709"/>
            <a:chOff x="95026" y="759853"/>
            <a:chExt cx="3921991" cy="1834709"/>
          </a:xfrm>
        </p:grpSpPr>
        <p:pic>
          <p:nvPicPr>
            <p:cNvPr id="9" name="Picture 2" descr="D:\public\colonne.JPG">
              <a:extLst>
                <a:ext uri="{FF2B5EF4-FFF2-40B4-BE49-F238E27FC236}">
                  <a16:creationId xmlns:a16="http://schemas.microsoft.com/office/drawing/2014/main" id="{50D64CE7-CDDC-43D5-89B4-2CA0A135B6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026" y="759853"/>
              <a:ext cx="3921991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FF25F5-3791-4B87-B093-207A138CD9FD}"/>
                </a:ext>
              </a:extLst>
            </p:cNvPr>
            <p:cNvSpPr/>
            <p:nvPr/>
          </p:nvSpPr>
          <p:spPr>
            <a:xfrm>
              <a:off x="3631769" y="2216790"/>
              <a:ext cx="353710" cy="377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0C152DF-3F40-4AC2-8D0C-63DFF4007442}"/>
              </a:ext>
            </a:extLst>
          </p:cNvPr>
          <p:cNvSpPr/>
          <p:nvPr/>
        </p:nvSpPr>
        <p:spPr>
          <a:xfrm>
            <a:off x="-252536" y="371493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fr-FR" sz="1000" i="1" dirty="0"/>
              <a:t>F.A. Ponce Group III Nitride Semiconductor Compounds, Physics and Applications (Clarendon Press, Oxford 1998).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A15742-ECF2-4827-B858-5DF475843401}"/>
              </a:ext>
            </a:extLst>
          </p:cNvPr>
          <p:cNvSpPr txBox="1"/>
          <p:nvPr/>
        </p:nvSpPr>
        <p:spPr>
          <a:xfrm>
            <a:off x="0" y="783657"/>
            <a:ext cx="113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EBSD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AB9675-66FE-4AFC-AAD4-4D1A33385CB5}"/>
              </a:ext>
            </a:extLst>
          </p:cNvPr>
          <p:cNvSpPr txBox="1"/>
          <p:nvPr/>
        </p:nvSpPr>
        <p:spPr>
          <a:xfrm>
            <a:off x="359532" y="1394273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III-N heteroepitaxial microstructures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F2327A-CDC9-4E9E-AB77-8966EDFC2916}"/>
              </a:ext>
            </a:extLst>
          </p:cNvPr>
          <p:cNvSpPr txBox="1"/>
          <p:nvPr/>
        </p:nvSpPr>
        <p:spPr>
          <a:xfrm>
            <a:off x="251520" y="433252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Dislocations in the domains boundaries to compensate the misorientations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8C4C9E-4F27-49A2-BEAC-89D1B0F0C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3" r="53538"/>
          <a:stretch/>
        </p:blipFill>
        <p:spPr>
          <a:xfrm>
            <a:off x="4983402" y="1068066"/>
            <a:ext cx="2880000" cy="220859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2765E1-11A8-4DE9-8DB4-9CF206899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00" t="484" b="1"/>
          <a:stretch/>
        </p:blipFill>
        <p:spPr>
          <a:xfrm>
            <a:off x="5148064" y="3501008"/>
            <a:ext cx="2880000" cy="2399010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E1BCA17-BAF2-4DD4-8799-E3A27768BFF2}"/>
              </a:ext>
            </a:extLst>
          </p:cNvPr>
          <p:cNvCxnSpPr>
            <a:cxnSpLocks/>
          </p:cNvCxnSpPr>
          <p:nvPr/>
        </p:nvCxnSpPr>
        <p:spPr>
          <a:xfrm>
            <a:off x="6516216" y="3154809"/>
            <a:ext cx="0" cy="69239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962593A2-33A9-4DA6-BD4F-B65EC78AC347}"/>
              </a:ext>
            </a:extLst>
          </p:cNvPr>
          <p:cNvSpPr txBox="1"/>
          <p:nvPr/>
        </p:nvSpPr>
        <p:spPr>
          <a:xfrm>
            <a:off x="4701971" y="5933949"/>
            <a:ext cx="377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R. Dagher et al, J. </a:t>
            </a:r>
            <a:r>
              <a:rPr lang="en-US" sz="1200" i="1" dirty="0" err="1"/>
              <a:t>Cryst</a:t>
            </a:r>
            <a:r>
              <a:rPr lang="en-US" sz="1200" i="1" dirty="0"/>
              <a:t>. Growth, </a:t>
            </a:r>
            <a:r>
              <a:rPr lang="en-US" sz="1200" b="1" i="1" dirty="0"/>
              <a:t>526</a:t>
            </a:r>
            <a:r>
              <a:rPr lang="en-US" sz="1200" i="1" dirty="0"/>
              <a:t>, 2019, 525235</a:t>
            </a:r>
          </a:p>
          <a:p>
            <a:r>
              <a:rPr lang="en-US" sz="1200" i="1" dirty="0"/>
              <a:t>K. Baril et al., J. Appl. Phys., 133, 245702, (2023)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A698D0-4EED-4F9B-B99C-CDC03772706A}"/>
              </a:ext>
            </a:extLst>
          </p:cNvPr>
          <p:cNvSpPr txBox="1"/>
          <p:nvPr/>
        </p:nvSpPr>
        <p:spPr>
          <a:xfrm>
            <a:off x="6912000" y="2799000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SiO</a:t>
            </a:r>
            <a:r>
              <a:rPr lang="en-US" sz="12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53FCA2-FA97-4CF0-8662-10C328D6BF96}"/>
              </a:ext>
            </a:extLst>
          </p:cNvPr>
          <p:cNvSpPr txBox="1"/>
          <p:nvPr/>
        </p:nvSpPr>
        <p:spPr>
          <a:xfrm>
            <a:off x="6920015" y="2195817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GaN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5858668"/>
      </p:ext>
    </p:extLst>
  </p:cSld>
  <p:clrMapOvr>
    <a:masterClrMapping/>
  </p:clrMapOvr>
  <p:transition advTm="27035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5C31C6-F038-4E2C-8581-C2D946632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76" t="1390" r="51176"/>
          <a:stretch/>
        </p:blipFill>
        <p:spPr>
          <a:xfrm>
            <a:off x="251520" y="1304764"/>
            <a:ext cx="4097331" cy="28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62A3DD-0185-4DA3-90FC-6935D11EB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953" y="1707756"/>
            <a:ext cx="4320000" cy="20972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A83F2B-AED0-44DD-975A-ABAC69D378BC}"/>
              </a:ext>
            </a:extLst>
          </p:cNvPr>
          <p:cNvSpPr txBox="1"/>
          <p:nvPr/>
        </p:nvSpPr>
        <p:spPr>
          <a:xfrm>
            <a:off x="566688" y="4229648"/>
            <a:ext cx="813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 of misorientations between adjacent pillars forming different groups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DA4BD4-D001-441A-9FCE-B2924C18D91F}"/>
              </a:ext>
            </a:extLst>
          </p:cNvPr>
          <p:cNvSpPr txBox="1"/>
          <p:nvPr/>
        </p:nvSpPr>
        <p:spPr>
          <a:xfrm>
            <a:off x="0" y="783657"/>
            <a:ext cx="113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EBSD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9B39736-3FAA-41D1-973F-11AE9D3E099B}"/>
              </a:ext>
            </a:extLst>
          </p:cNvPr>
          <p:cNvSpPr txBox="1"/>
          <p:nvPr/>
        </p:nvSpPr>
        <p:spPr>
          <a:xfrm>
            <a:off x="2627784" y="5245459"/>
            <a:ext cx="36611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K. Baril, PHD U. Côte d’Azur</a:t>
            </a:r>
          </a:p>
          <a:p>
            <a:pPr algn="ctr"/>
            <a:r>
              <a:rPr lang="en-US" sz="1200" i="1" dirty="0"/>
              <a:t>M. </a:t>
            </a:r>
            <a:r>
              <a:rPr lang="en-US" sz="1200" i="1" dirty="0" err="1"/>
              <a:t>Wehbe</a:t>
            </a:r>
            <a:r>
              <a:rPr lang="en-US" sz="1200" i="1" dirty="0"/>
              <a:t> et al., J. Appl. Phys. 136, 224302 (2024)</a:t>
            </a:r>
          </a:p>
          <a:p>
            <a:pPr algn="ctr"/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308351612"/>
      </p:ext>
    </p:extLst>
  </p:cSld>
  <p:clrMapOvr>
    <a:masterClrMapping/>
  </p:clrMapOvr>
  <p:transition advTm="27035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7E6106C3-4AB9-4AEC-88CB-5B24892E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212" y="381179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en-US" sz="2000"/>
              <a:t>sonde</a:t>
            </a:r>
            <a:endParaRPr lang="en-GB" altLang="en-US" sz="20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D840A9-95B7-46D5-96DC-DFE8389A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788" y="1916832"/>
            <a:ext cx="3909398" cy="432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E61929-2978-4B1B-8D54-BE0995588CD8}"/>
              </a:ext>
            </a:extLst>
          </p:cNvPr>
          <p:cNvSpPr txBox="1"/>
          <p:nvPr/>
        </p:nvSpPr>
        <p:spPr>
          <a:xfrm>
            <a:off x="107505" y="80070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Electron channeling contrast imaging ECCI</a:t>
            </a:r>
          </a:p>
          <a:p>
            <a:endParaRPr lang="en-US" b="1" dirty="0"/>
          </a:p>
          <a:p>
            <a:r>
              <a:rPr lang="en-US" dirty="0"/>
              <a:t>Revealing crystal imperfection thanks to local variations of diffraction conditions (see TEM chapter)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53B094-2DFD-40BC-AA5C-1CC2DFD9782D}"/>
              </a:ext>
            </a:extLst>
          </p:cNvPr>
          <p:cNvSpPr txBox="1"/>
          <p:nvPr/>
        </p:nvSpPr>
        <p:spPr>
          <a:xfrm>
            <a:off x="6624228" y="3697748"/>
            <a:ext cx="2376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1" u="none" strike="noStrike" baseline="0" dirty="0">
                <a:solidFill>
                  <a:srgbClr val="000000"/>
                </a:solidFill>
              </a:rPr>
              <a:t>G. Naresh-Kumar et al., Materials Science in Semiconductor Processing, </a:t>
            </a:r>
            <a:r>
              <a:rPr lang="en-US" sz="1200" b="1" i="1" u="none" strike="noStrike" baseline="0" dirty="0">
                <a:solidFill>
                  <a:srgbClr val="000000"/>
                </a:solidFill>
              </a:rPr>
              <a:t>47</a:t>
            </a:r>
            <a:r>
              <a:rPr lang="en-US" sz="1200" b="0" i="1" u="none" strike="noStrike" baseline="0" dirty="0">
                <a:solidFill>
                  <a:srgbClr val="000000"/>
                </a:solidFill>
              </a:rPr>
              <a:t>(2016)44–50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44210036"/>
      </p:ext>
    </p:extLst>
  </p:cSld>
  <p:clrMapOvr>
    <a:masterClrMapping/>
  </p:clrMapOvr>
  <p:transition advTm="27035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9CF960-9E9E-43FF-990E-BB4393E01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72816"/>
            <a:ext cx="5860173" cy="432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3A152D-5D88-4747-8A90-147F723326AA}"/>
              </a:ext>
            </a:extLst>
          </p:cNvPr>
          <p:cNvSpPr txBox="1"/>
          <p:nvPr/>
        </p:nvSpPr>
        <p:spPr>
          <a:xfrm>
            <a:off x="251520" y="8634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ECCI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5A4E09-CF02-4B61-9AF3-283772A978B2}"/>
              </a:ext>
            </a:extLst>
          </p:cNvPr>
          <p:cNvSpPr txBox="1"/>
          <p:nvPr/>
        </p:nvSpPr>
        <p:spPr>
          <a:xfrm>
            <a:off x="248122" y="4797152"/>
            <a:ext cx="2559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PHD Audrey Gilbert, U. Montpellier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8C3B09-1407-47C7-A425-E3E11D1B9F6E}"/>
              </a:ext>
            </a:extLst>
          </p:cNvPr>
          <p:cNvSpPr txBox="1"/>
          <p:nvPr/>
        </p:nvSpPr>
        <p:spPr>
          <a:xfrm>
            <a:off x="368011" y="3068960"/>
            <a:ext cx="2454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Gradual relaxation of </a:t>
            </a:r>
            <a:r>
              <a:rPr lang="en-US" dirty="0" err="1"/>
              <a:t>AlSb</a:t>
            </a:r>
            <a:r>
              <a:rPr lang="en-US" dirty="0"/>
              <a:t> on </a:t>
            </a:r>
            <a:r>
              <a:rPr lang="en-US" dirty="0" err="1"/>
              <a:t>GaSb</a:t>
            </a:r>
            <a:r>
              <a:rPr lang="en-US" dirty="0"/>
              <a:t> with the introduction of misfit dislocations (MBE)</a:t>
            </a:r>
          </a:p>
        </p:txBody>
      </p:sp>
    </p:spTree>
    <p:extLst>
      <p:ext uri="{BB962C8B-B14F-4D97-AF65-F5344CB8AC3E}">
        <p14:creationId xmlns:p14="http://schemas.microsoft.com/office/powerpoint/2010/main" val="3898653771"/>
      </p:ext>
    </p:extLst>
  </p:cSld>
  <p:clrMapOvr>
    <a:masterClrMapping/>
  </p:clrMapOvr>
  <p:transition advTm="27035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3A152D-5D88-4747-8A90-147F723326AA}"/>
              </a:ext>
            </a:extLst>
          </p:cNvPr>
          <p:cNvSpPr txBox="1"/>
          <p:nvPr/>
        </p:nvSpPr>
        <p:spPr>
          <a:xfrm>
            <a:off x="251520" y="86342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Cathodoluminescence CL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A1CEEFF-DA8B-49C1-A99A-FCC228AA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85" y="1403484"/>
            <a:ext cx="2889443" cy="216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B5D085-82F3-44FD-9A78-70FB7AB5E0B2}"/>
              </a:ext>
            </a:extLst>
          </p:cNvPr>
          <p:cNvSpPr txBox="1"/>
          <p:nvPr/>
        </p:nvSpPr>
        <p:spPr>
          <a:xfrm>
            <a:off x="3419872" y="1770197"/>
            <a:ext cx="5312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Advantages as compared to PL: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Study of wide bandgap materials (Al-rich </a:t>
            </a:r>
            <a:r>
              <a:rPr lang="en-US" dirty="0" err="1"/>
              <a:t>AlGaN</a:t>
            </a:r>
            <a:r>
              <a:rPr lang="en-US" dirty="0"/>
              <a:t> alloys; AlN bandgap</a:t>
            </a:r>
            <a:r>
              <a:rPr lang="en-US" dirty="0">
                <a:cs typeface="Times New Roman" panose="02020603050405020304" pitchFamily="18" charset="0"/>
              </a:rPr>
              <a:t>≈ 6.2eV</a:t>
            </a:r>
            <a:r>
              <a:rPr lang="en-US" dirty="0"/>
              <a:t> 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Spatial resolution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72EA05-E1ED-4191-B9FB-9F8DF6EDF0C8}"/>
              </a:ext>
            </a:extLst>
          </p:cNvPr>
          <p:cNvSpPr txBox="1"/>
          <p:nvPr/>
        </p:nvSpPr>
        <p:spPr>
          <a:xfrm>
            <a:off x="719572" y="4005064"/>
            <a:ext cx="6756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 modes: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panchromatic: using all the emitted light to create images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Hyper spectral analysis </a:t>
            </a:r>
          </a:p>
        </p:txBody>
      </p:sp>
    </p:spTree>
    <p:extLst>
      <p:ext uri="{BB962C8B-B14F-4D97-AF65-F5344CB8AC3E}">
        <p14:creationId xmlns:p14="http://schemas.microsoft.com/office/powerpoint/2010/main" val="3568984582"/>
      </p:ext>
    </p:extLst>
  </p:cSld>
  <p:clrMapOvr>
    <a:masterClrMapping/>
  </p:clrMapOvr>
  <p:transition advTm="27035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3A152D-5D88-4747-8A90-147F723326AA}"/>
              </a:ext>
            </a:extLst>
          </p:cNvPr>
          <p:cNvSpPr txBox="1"/>
          <p:nvPr/>
        </p:nvSpPr>
        <p:spPr>
          <a:xfrm>
            <a:off x="251520" y="863424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</a:t>
            </a:r>
          </a:p>
          <a:p>
            <a:r>
              <a:rPr lang="en-US" dirty="0"/>
              <a:t>Panchromatic image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1055AC-9131-4A81-A10B-5D04A98612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4" y="2007664"/>
            <a:ext cx="2716875" cy="252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947C91-B08B-47BB-AB7A-23F6CA4248EE}"/>
              </a:ext>
            </a:extLst>
          </p:cNvPr>
          <p:cNvSpPr txBox="1"/>
          <p:nvPr/>
        </p:nvSpPr>
        <p:spPr>
          <a:xfrm>
            <a:off x="863588" y="154138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MOVPE </a:t>
            </a:r>
            <a:r>
              <a:rPr lang="en-US" dirty="0" err="1"/>
              <a:t>GaN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A38A08-9F3F-4412-9A3F-9761EDB1B255}"/>
              </a:ext>
            </a:extLst>
          </p:cNvPr>
          <p:cNvSpPr txBox="1"/>
          <p:nvPr/>
        </p:nvSpPr>
        <p:spPr>
          <a:xfrm>
            <a:off x="467036" y="535748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Dislocation are non-radiative carriers recombination centers =&gt; they appear as dark spots on a emitting (bright) matrix</a:t>
            </a:r>
          </a:p>
          <a:p>
            <a:r>
              <a:rPr lang="en-US" dirty="0"/>
              <a:t>Useful to determine dislocations densities in high crystalline quality layers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32A0A5-5F43-4BBE-B6AC-6668CAA7E5FF}"/>
              </a:ext>
            </a:extLst>
          </p:cNvPr>
          <p:cNvSpPr txBox="1"/>
          <p:nvPr/>
        </p:nvSpPr>
        <p:spPr>
          <a:xfrm>
            <a:off x="593635" y="4630855"/>
            <a:ext cx="2004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/>
              <a:t>M. Khoury et al. </a:t>
            </a:r>
            <a:r>
              <a:rPr lang="fr-FR" sz="1200" i="1" dirty="0" err="1"/>
              <a:t>Semicond</a:t>
            </a:r>
            <a:r>
              <a:rPr lang="fr-FR" sz="1200" i="1" dirty="0"/>
              <a:t>. </a:t>
            </a:r>
            <a:r>
              <a:rPr lang="fr-FR" sz="1200" i="1" dirty="0" err="1"/>
              <a:t>Sci</a:t>
            </a:r>
            <a:r>
              <a:rPr lang="fr-FR" sz="1200" i="1" dirty="0"/>
              <a:t>. </a:t>
            </a:r>
            <a:r>
              <a:rPr lang="fr-FR" sz="1200" i="1" dirty="0" err="1"/>
              <a:t>Technol</a:t>
            </a:r>
            <a:r>
              <a:rPr lang="fr-FR" sz="1200" i="1" dirty="0"/>
              <a:t>. </a:t>
            </a:r>
            <a:r>
              <a:rPr lang="fr-FR" sz="1200" b="1" i="1" dirty="0"/>
              <a:t>28 </a:t>
            </a:r>
            <a:r>
              <a:rPr lang="fr-FR" sz="1200" i="1" dirty="0"/>
              <a:t>(2013) 035006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BC2BBA4-EE92-4C75-9370-1904E21AF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25" t="7356"/>
          <a:stretch/>
        </p:blipFill>
        <p:spPr>
          <a:xfrm>
            <a:off x="4712156" y="1912501"/>
            <a:ext cx="2615287" cy="252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620E57B-156C-46C7-A09D-6A3070892D56}"/>
              </a:ext>
            </a:extLst>
          </p:cNvPr>
          <p:cNvSpPr txBox="1"/>
          <p:nvPr/>
        </p:nvSpPr>
        <p:spPr>
          <a:xfrm>
            <a:off x="5117949" y="457324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K. Baril, PHD U. Côte d’Azur</a:t>
            </a:r>
          </a:p>
        </p:txBody>
      </p:sp>
    </p:spTree>
    <p:extLst>
      <p:ext uri="{BB962C8B-B14F-4D97-AF65-F5344CB8AC3E}">
        <p14:creationId xmlns:p14="http://schemas.microsoft.com/office/powerpoint/2010/main" val="4067065371"/>
      </p:ext>
    </p:extLst>
  </p:cSld>
  <p:clrMapOvr>
    <a:masterClrMapping/>
  </p:clrMapOvr>
  <p:transition advTm="27035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6171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Scanning Electron Microscopy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3A152D-5D88-4747-8A90-147F723326AA}"/>
              </a:ext>
            </a:extLst>
          </p:cNvPr>
          <p:cNvSpPr txBox="1"/>
          <p:nvPr/>
        </p:nvSpPr>
        <p:spPr>
          <a:xfrm>
            <a:off x="251520" y="863424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</a:t>
            </a:r>
          </a:p>
          <a:p>
            <a:r>
              <a:rPr lang="en-US" dirty="0"/>
              <a:t>Hyperspectral analysis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96C0E1-7237-4000-84EB-6C305EA2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88" y="1124824"/>
            <a:ext cx="4245418" cy="43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AF8EF5-8FAD-42F3-A1FE-430DA2CE3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707"/>
          <a:stretch/>
        </p:blipFill>
        <p:spPr>
          <a:xfrm>
            <a:off x="3337461" y="1629000"/>
            <a:ext cx="909326" cy="360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0D62579-A6E9-447C-93D8-361CF22109EC}"/>
              </a:ext>
            </a:extLst>
          </p:cNvPr>
          <p:cNvSpPr txBox="1"/>
          <p:nvPr/>
        </p:nvSpPr>
        <p:spPr>
          <a:xfrm>
            <a:off x="4300697" y="573230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1" u="none" strike="noStrike" baseline="0" dirty="0">
                <a:latin typeface="AdvP6975"/>
              </a:rPr>
              <a:t>P.M. Coulon et al., J. Appl. Phys. </a:t>
            </a:r>
            <a:r>
              <a:rPr lang="en-US" sz="1200" b="0" i="1" u="none" strike="noStrike" baseline="0" dirty="0">
                <a:latin typeface="AdvP6960"/>
              </a:rPr>
              <a:t>115</a:t>
            </a:r>
            <a:r>
              <a:rPr lang="en-US" sz="1200" b="0" i="1" u="none" strike="noStrike" baseline="0" dirty="0">
                <a:latin typeface="AdvP6975"/>
              </a:rPr>
              <a:t>, 153504 (2014)</a:t>
            </a:r>
            <a:endParaRPr lang="en-US" sz="1200" i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FE2F15A-7D48-411E-ABAE-72FF5881B0F9}"/>
              </a:ext>
            </a:extLst>
          </p:cNvPr>
          <p:cNvSpPr txBox="1"/>
          <p:nvPr/>
        </p:nvSpPr>
        <p:spPr>
          <a:xfrm>
            <a:off x="243868" y="1880828"/>
            <a:ext cx="277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MOVPE </a:t>
            </a:r>
            <a:r>
              <a:rPr lang="en-US" dirty="0" err="1"/>
              <a:t>GaN</a:t>
            </a:r>
            <a:r>
              <a:rPr lang="en-US" dirty="0"/>
              <a:t> µwire on sapphire</a:t>
            </a:r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18266B65-E963-4C48-A310-096965C18A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6149" y="3080348"/>
            <a:ext cx="2021466" cy="2148814"/>
            <a:chOff x="5971" y="4903"/>
            <a:chExt cx="3796" cy="4034"/>
          </a:xfrm>
        </p:grpSpPr>
        <p:pic>
          <p:nvPicPr>
            <p:cNvPr id="22" name="Picture 4" descr="11-20">
              <a:extLst>
                <a:ext uri="{FF2B5EF4-FFF2-40B4-BE49-F238E27FC236}">
                  <a16:creationId xmlns:a16="http://schemas.microsoft.com/office/drawing/2014/main" id="{F0639B21-53FF-4DD9-A8E7-0CCB3DC20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1" y="4903"/>
              <a:ext cx="2812" cy="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562C2350-D423-4E56-AD85-81C6A118A8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5" y="7005"/>
              <a:ext cx="1622" cy="1932"/>
              <a:chOff x="8115" y="7080"/>
              <a:chExt cx="1622" cy="1932"/>
            </a:xfrm>
          </p:grpSpPr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44F8C6F4-2DFF-4169-BEC6-9C9DEB0B5B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00" y="7800"/>
                <a:ext cx="942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fr-FR" alt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a: N</a:t>
                </a:r>
                <a:endParaRPr lang="fr-F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oup 7">
                <a:extLst>
                  <a:ext uri="{FF2B5EF4-FFF2-40B4-BE49-F238E27FC236}">
                    <a16:creationId xmlns:a16="http://schemas.microsoft.com/office/drawing/2014/main" id="{E4550C2B-78A0-43F9-BDDB-4342278B6A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15" y="7080"/>
                <a:ext cx="1622" cy="1932"/>
                <a:chOff x="8115" y="7080"/>
                <a:chExt cx="1622" cy="1932"/>
              </a:xfrm>
            </p:grpSpPr>
            <p:sp>
              <p:nvSpPr>
                <p:cNvPr id="26" name="Text Box 8">
                  <a:extLst>
                    <a:ext uri="{FF2B5EF4-FFF2-40B4-BE49-F238E27FC236}">
                      <a16:creationId xmlns:a16="http://schemas.microsoft.com/office/drawing/2014/main" id="{9AEDF243-9C5D-4C86-A5D4-AF3FBB5D62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115" y="7080"/>
                  <a:ext cx="4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Aft>
                      <a:spcPts val="1000"/>
                    </a:spcAft>
                  </a:pPr>
                  <a:r>
                    <a:rPr lang="fr-FR" altLang="en-US" sz="11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  <a:endParaRPr lang="fr-F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" name="Group 9">
                  <a:extLst>
                    <a:ext uri="{FF2B5EF4-FFF2-40B4-BE49-F238E27FC236}">
                      <a16:creationId xmlns:a16="http://schemas.microsoft.com/office/drawing/2014/main" id="{8F5DE618-64C9-4378-9C7A-CE86341E67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160" y="7590"/>
                  <a:ext cx="1577" cy="1422"/>
                  <a:chOff x="8160" y="7590"/>
                  <a:chExt cx="1577" cy="1422"/>
                </a:xfrm>
              </p:grpSpPr>
              <p:sp>
                <p:nvSpPr>
                  <p:cNvPr id="28" name="Text Box 10">
                    <a:extLst>
                      <a:ext uri="{FF2B5EF4-FFF2-40B4-BE49-F238E27FC236}">
                        <a16:creationId xmlns:a16="http://schemas.microsoft.com/office/drawing/2014/main" id="{2C76C6B2-BB0D-4526-971B-DDA0EA944F0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90" y="8414"/>
                    <a:ext cx="1247" cy="5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fr-F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A: Ga</a:t>
                    </a:r>
                    <a:endParaRPr lang="fr-FR" alt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Text Box 11">
                    <a:extLst>
                      <a:ext uri="{FF2B5EF4-FFF2-40B4-BE49-F238E27FC236}">
                        <a16:creationId xmlns:a16="http://schemas.microsoft.com/office/drawing/2014/main" id="{A6D450A5-D91E-482A-B7C5-14F83EE1631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60" y="7590"/>
                    <a:ext cx="48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fr-FR" altLang="en-US" sz="11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</a:t>
                    </a:r>
                    <a:endParaRPr lang="fr-FR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D805117-A03C-4F17-A953-8E25E161660F}"/>
              </a:ext>
            </a:extLst>
          </p:cNvPr>
          <p:cNvCxnSpPr/>
          <p:nvPr/>
        </p:nvCxnSpPr>
        <p:spPr>
          <a:xfrm flipV="1">
            <a:off x="683568" y="3429000"/>
            <a:ext cx="0" cy="13303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07CC3C9D-38DE-49B4-90B5-B2428722FC87}"/>
              </a:ext>
            </a:extLst>
          </p:cNvPr>
          <p:cNvSpPr txBox="1"/>
          <p:nvPr/>
        </p:nvSpPr>
        <p:spPr>
          <a:xfrm rot="16200000">
            <a:off x="-209780" y="393716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Ga-polarity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A4B15B9-8A0C-4228-8991-29F33B8981FF}"/>
              </a:ext>
            </a:extLst>
          </p:cNvPr>
          <p:cNvSpPr txBox="1"/>
          <p:nvPr/>
        </p:nvSpPr>
        <p:spPr>
          <a:xfrm rot="16200000">
            <a:off x="2085096" y="379312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N-polarity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0E46163-5CA8-453D-8299-54CA4BC064B1}"/>
              </a:ext>
            </a:extLst>
          </p:cNvPr>
          <p:cNvCxnSpPr>
            <a:cxnSpLocks/>
          </p:cNvCxnSpPr>
          <p:nvPr/>
        </p:nvCxnSpPr>
        <p:spPr>
          <a:xfrm>
            <a:off x="2467538" y="3415570"/>
            <a:ext cx="0" cy="114555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C910774F-A285-4D36-9473-EF28B6155383}"/>
              </a:ext>
            </a:extLst>
          </p:cNvPr>
          <p:cNvSpPr txBox="1"/>
          <p:nvPr/>
        </p:nvSpPr>
        <p:spPr>
          <a:xfrm>
            <a:off x="3075859" y="523749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 image</a:t>
            </a:r>
          </a:p>
        </p:txBody>
      </p:sp>
    </p:spTree>
    <p:extLst>
      <p:ext uri="{BB962C8B-B14F-4D97-AF65-F5344CB8AC3E}">
        <p14:creationId xmlns:p14="http://schemas.microsoft.com/office/powerpoint/2010/main" val="181592149"/>
      </p:ext>
    </p:extLst>
  </p:cSld>
  <p:clrMapOvr>
    <a:masterClrMapping/>
  </p:clrMapOvr>
  <p:transition advTm="27035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886387-C425-459F-9528-C013B62C8CA3}"/>
              </a:ext>
            </a:extLst>
          </p:cNvPr>
          <p:cNvSpPr txBox="1"/>
          <p:nvPr/>
        </p:nvSpPr>
        <p:spPr>
          <a:xfrm>
            <a:off x="5202000" y="33672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Maud Nemoz: maud.Nemoz@crhea.cnrs.fr</a:t>
            </a:r>
          </a:p>
        </p:txBody>
      </p:sp>
      <p:sp>
        <p:nvSpPr>
          <p:cNvPr id="12" name="Parallélogramme 11">
            <a:extLst>
              <a:ext uri="{FF2B5EF4-FFF2-40B4-BE49-F238E27FC236}">
                <a16:creationId xmlns:a16="http://schemas.microsoft.com/office/drawing/2014/main" id="{2A6802E9-5146-4B09-944C-3A2712AFCF50}"/>
              </a:ext>
            </a:extLst>
          </p:cNvPr>
          <p:cNvSpPr/>
          <p:nvPr/>
        </p:nvSpPr>
        <p:spPr>
          <a:xfrm>
            <a:off x="1152730" y="3826135"/>
            <a:ext cx="1498513" cy="728697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B68F612-49C8-4654-B873-4A1632D5987C}"/>
              </a:ext>
            </a:extLst>
          </p:cNvPr>
          <p:cNvGrpSpPr/>
          <p:nvPr/>
        </p:nvGrpSpPr>
        <p:grpSpPr>
          <a:xfrm>
            <a:off x="3218471" y="3826135"/>
            <a:ext cx="1133644" cy="666090"/>
            <a:chOff x="2134126" y="5847306"/>
            <a:chExt cx="1133644" cy="66609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725D8A88-A7CF-4A47-BB09-CA031DC809C4}"/>
                </a:ext>
              </a:extLst>
            </p:cNvPr>
            <p:cNvGrpSpPr/>
            <p:nvPr/>
          </p:nvGrpSpPr>
          <p:grpSpPr>
            <a:xfrm>
              <a:off x="2221465" y="5847306"/>
              <a:ext cx="870712" cy="343060"/>
              <a:chOff x="3461968" y="5085184"/>
              <a:chExt cx="870712" cy="343060"/>
            </a:xfrm>
          </p:grpSpPr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9063C88B-C40A-4F91-A582-A03BAE58F8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6880" y="5085184"/>
                <a:ext cx="0" cy="3430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042465B0-0DA0-4EA0-B01F-B547F5A1C1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61968" y="5428243"/>
                <a:ext cx="87071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40F449A1-A023-4273-BDFC-BFB6388FC1A0}"/>
                  </a:ext>
                </a:extLst>
              </p:cNvPr>
              <p:cNvSpPr/>
              <p:nvPr/>
            </p:nvSpPr>
            <p:spPr>
              <a:xfrm>
                <a:off x="3479800" y="5194295"/>
                <a:ext cx="789052" cy="171556"/>
              </a:xfrm>
              <a:custGeom>
                <a:avLst/>
                <a:gdLst>
                  <a:gd name="connsiteX0" fmla="*/ 0 w 789052"/>
                  <a:gd name="connsiteY0" fmla="*/ 76205 h 171556"/>
                  <a:gd name="connsiteX1" fmla="*/ 171450 w 789052"/>
                  <a:gd name="connsiteY1" fmla="*/ 165105 h 171556"/>
                  <a:gd name="connsiteX2" fmla="*/ 292100 w 789052"/>
                  <a:gd name="connsiteY2" fmla="*/ 5 h 171556"/>
                  <a:gd name="connsiteX3" fmla="*/ 514350 w 789052"/>
                  <a:gd name="connsiteY3" fmla="*/ 171455 h 171556"/>
                  <a:gd name="connsiteX4" fmla="*/ 755650 w 789052"/>
                  <a:gd name="connsiteY4" fmla="*/ 25405 h 171556"/>
                  <a:gd name="connsiteX5" fmla="*/ 781050 w 789052"/>
                  <a:gd name="connsiteY5" fmla="*/ 44455 h 17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052" h="171556">
                    <a:moveTo>
                      <a:pt x="0" y="76205"/>
                    </a:moveTo>
                    <a:cubicBezTo>
                      <a:pt x="61383" y="127005"/>
                      <a:pt x="122767" y="177805"/>
                      <a:pt x="171450" y="165105"/>
                    </a:cubicBezTo>
                    <a:cubicBezTo>
                      <a:pt x="220133" y="152405"/>
                      <a:pt x="234950" y="-1053"/>
                      <a:pt x="292100" y="5"/>
                    </a:cubicBezTo>
                    <a:cubicBezTo>
                      <a:pt x="349250" y="1063"/>
                      <a:pt x="437092" y="167222"/>
                      <a:pt x="514350" y="171455"/>
                    </a:cubicBezTo>
                    <a:cubicBezTo>
                      <a:pt x="591608" y="175688"/>
                      <a:pt x="711200" y="46572"/>
                      <a:pt x="755650" y="25405"/>
                    </a:cubicBezTo>
                    <a:cubicBezTo>
                      <a:pt x="800100" y="4238"/>
                      <a:pt x="790575" y="24346"/>
                      <a:pt x="781050" y="4445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25039D7-AD61-422A-A60F-BBC0317EB255}"/>
                </a:ext>
              </a:extLst>
            </p:cNvPr>
            <p:cNvSpPr txBox="1"/>
            <p:nvPr/>
          </p:nvSpPr>
          <p:spPr>
            <a:xfrm>
              <a:off x="2134126" y="6144064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spectrum</a:t>
              </a:r>
            </a:p>
          </p:txBody>
        </p: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B67CF4F-9579-49C0-A0D1-19E607F97224}"/>
              </a:ext>
            </a:extLst>
          </p:cNvPr>
          <p:cNvCxnSpPr>
            <a:cxnSpLocks/>
          </p:cNvCxnSpPr>
          <p:nvPr/>
        </p:nvCxnSpPr>
        <p:spPr>
          <a:xfrm flipH="1">
            <a:off x="1993073" y="3310414"/>
            <a:ext cx="658170" cy="48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972664-2C08-4F0B-9241-29DF8354A5FC}"/>
              </a:ext>
            </a:extLst>
          </p:cNvPr>
          <p:cNvCxnSpPr>
            <a:cxnSpLocks/>
          </p:cNvCxnSpPr>
          <p:nvPr/>
        </p:nvCxnSpPr>
        <p:spPr>
          <a:xfrm>
            <a:off x="3149720" y="3251602"/>
            <a:ext cx="519509" cy="59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B7B6A4C-500A-4BF6-845A-116BB1721A57}"/>
              </a:ext>
            </a:extLst>
          </p:cNvPr>
          <p:cNvGrpSpPr/>
          <p:nvPr/>
        </p:nvGrpSpPr>
        <p:grpSpPr>
          <a:xfrm>
            <a:off x="1203842" y="1884028"/>
            <a:ext cx="2322473" cy="1377273"/>
            <a:chOff x="1203842" y="1884028"/>
            <a:chExt cx="2322473" cy="1377273"/>
          </a:xfrm>
        </p:grpSpPr>
        <p:sp>
          <p:nvSpPr>
            <p:cNvPr id="2" name="Parallélogramme 1">
              <a:extLst>
                <a:ext uri="{FF2B5EF4-FFF2-40B4-BE49-F238E27FC236}">
                  <a16:creationId xmlns:a16="http://schemas.microsoft.com/office/drawing/2014/main" id="{FFF0B5A9-0318-4B84-BBDD-077325479A8F}"/>
                </a:ext>
              </a:extLst>
            </p:cNvPr>
            <p:cNvSpPr/>
            <p:nvPr/>
          </p:nvSpPr>
          <p:spPr>
            <a:xfrm rot="13350014">
              <a:off x="1203842" y="1884028"/>
              <a:ext cx="2242890" cy="787959"/>
            </a:xfrm>
            <a:prstGeom prst="parallelogram">
              <a:avLst>
                <a:gd name="adj" fmla="val 266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94E7B6-48F4-41C1-B8B3-339E7252D67A}"/>
                </a:ext>
              </a:extLst>
            </p:cNvPr>
            <p:cNvSpPr/>
            <p:nvPr/>
          </p:nvSpPr>
          <p:spPr>
            <a:xfrm>
              <a:off x="2116660" y="2753861"/>
              <a:ext cx="1409655" cy="50744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BA95CB5-50AC-416F-87D6-DAE66C3E84DB}"/>
                </a:ext>
              </a:extLst>
            </p:cNvPr>
            <p:cNvSpPr txBox="1"/>
            <p:nvPr/>
          </p:nvSpPr>
          <p:spPr>
            <a:xfrm>
              <a:off x="1750134" y="1930680"/>
              <a:ext cx="1144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Fixed probe</a:t>
              </a:r>
            </a:p>
          </p:txBody>
        </p:sp>
      </p:grpSp>
      <p:sp>
        <p:nvSpPr>
          <p:cNvPr id="24" name="Signe de multiplication 23">
            <a:extLst>
              <a:ext uri="{FF2B5EF4-FFF2-40B4-BE49-F238E27FC236}">
                <a16:creationId xmlns:a16="http://schemas.microsoft.com/office/drawing/2014/main" id="{64B24E1F-9C15-47DF-A65B-72324B1FFF03}"/>
              </a:ext>
            </a:extLst>
          </p:cNvPr>
          <p:cNvSpPr/>
          <p:nvPr/>
        </p:nvSpPr>
        <p:spPr>
          <a:xfrm>
            <a:off x="1104576" y="3311872"/>
            <a:ext cx="1512168" cy="175722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5B7F18-28BC-41CF-A3A9-76E4F8007434}"/>
              </a:ext>
            </a:extLst>
          </p:cNvPr>
          <p:cNvSpPr txBox="1"/>
          <p:nvPr/>
        </p:nvSpPr>
        <p:spPr>
          <a:xfrm>
            <a:off x="755576" y="508518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lens for Xray: no image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5B68F61-B801-4B70-990B-DC90A9A370FA}"/>
              </a:ext>
            </a:extLst>
          </p:cNvPr>
          <p:cNvSpPr txBox="1"/>
          <p:nvPr/>
        </p:nvSpPr>
        <p:spPr>
          <a:xfrm>
            <a:off x="4586416" y="2549257"/>
            <a:ext cx="44303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beam size with a laboratory tool: 1cmx50µm</a:t>
            </a:r>
          </a:p>
          <a:p>
            <a:r>
              <a:rPr lang="en-US" dirty="0"/>
              <a:t>Typical penetration length: a few 10µm</a:t>
            </a:r>
          </a:p>
          <a:p>
            <a:endParaRPr lang="en-US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/>
              <a:t>average information on a large volume of sample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Non destructive technique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D8DA2C2-5363-4E3E-96B6-9BE2CB07D1F8}"/>
              </a:ext>
            </a:extLst>
          </p:cNvPr>
          <p:cNvSpPr txBox="1"/>
          <p:nvPr/>
        </p:nvSpPr>
        <p:spPr>
          <a:xfrm>
            <a:off x="428237" y="85102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Maud Nemoz</a:t>
            </a:r>
          </a:p>
        </p:txBody>
      </p:sp>
    </p:spTree>
    <p:extLst>
      <p:ext uri="{BB962C8B-B14F-4D97-AF65-F5344CB8AC3E}">
        <p14:creationId xmlns:p14="http://schemas.microsoft.com/office/powerpoint/2010/main" val="706486214"/>
      </p:ext>
    </p:extLst>
  </p:cSld>
  <p:clrMapOvr>
    <a:masterClrMapping/>
  </p:clrMapOvr>
  <p:transition advTm="2703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Plan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8D3FC0-5E08-49DB-ACCF-EEB7EE0089BE}"/>
              </a:ext>
            </a:extLst>
          </p:cNvPr>
          <p:cNvSpPr txBox="1"/>
          <p:nvPr/>
        </p:nvSpPr>
        <p:spPr>
          <a:xfrm>
            <a:off x="971600" y="1556792"/>
            <a:ext cx="49873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Atomic force microscopy (AFM)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Scanning electron microscopy (SEM)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X-Ray diffraction (XRD)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Transmission electron microscopy (TEM)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75751"/>
      </p:ext>
    </p:extLst>
  </p:cSld>
  <p:clrMapOvr>
    <a:masterClrMapping/>
  </p:clrMapOvr>
  <p:transition advTm="27035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CE4633-0617-4BED-83B7-C6BB1E982517}"/>
              </a:ext>
            </a:extLst>
          </p:cNvPr>
          <p:cNvSpPr txBox="1"/>
          <p:nvPr/>
        </p:nvSpPr>
        <p:spPr>
          <a:xfrm>
            <a:off x="251520" y="980728"/>
            <a:ext cx="4848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Xray diffraction: study of the reciprocal space </a:t>
            </a:r>
          </a:p>
          <a:p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FFDDFC5-2E01-4C09-BEB3-ADD351540132}"/>
              </a:ext>
            </a:extLst>
          </p:cNvPr>
          <p:cNvSpPr txBox="1"/>
          <p:nvPr/>
        </p:nvSpPr>
        <p:spPr>
          <a:xfrm>
            <a:off x="1043608" y="5373216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</a:t>
            </a:r>
            <a:r>
              <a:rPr lang="en-US" dirty="0"/>
              <a:t> [11-20]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CE332EC-09EF-43D3-B706-B718BB899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43" y="2425891"/>
            <a:ext cx="1758746" cy="288206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333F6359-FE49-4CD6-B479-C4A1CEC2CA4F}"/>
              </a:ext>
            </a:extLst>
          </p:cNvPr>
          <p:cNvGrpSpPr/>
          <p:nvPr/>
        </p:nvGrpSpPr>
        <p:grpSpPr>
          <a:xfrm>
            <a:off x="949323" y="2645364"/>
            <a:ext cx="2215020" cy="2411696"/>
            <a:chOff x="914869" y="2636912"/>
            <a:chExt cx="2215020" cy="2411696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251E8BF0-317E-4D70-B102-A1B24F38DB4C}"/>
                </a:ext>
              </a:extLst>
            </p:cNvPr>
            <p:cNvGrpSpPr/>
            <p:nvPr/>
          </p:nvGrpSpPr>
          <p:grpSpPr>
            <a:xfrm>
              <a:off x="914869" y="2636912"/>
              <a:ext cx="1928939" cy="2411696"/>
              <a:chOff x="914869" y="2636912"/>
              <a:chExt cx="1928939" cy="2411696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B8690AF0-C434-4A86-A18E-C3C01C360176}"/>
                  </a:ext>
                </a:extLst>
              </p:cNvPr>
              <p:cNvCxnSpPr/>
              <p:nvPr/>
            </p:nvCxnSpPr>
            <p:spPr>
              <a:xfrm>
                <a:off x="971600" y="5048608"/>
                <a:ext cx="18722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978CA495-44DD-4434-B45B-79AF715359D2}"/>
                  </a:ext>
                </a:extLst>
              </p:cNvPr>
              <p:cNvCxnSpPr/>
              <p:nvPr/>
            </p:nvCxnSpPr>
            <p:spPr>
              <a:xfrm>
                <a:off x="971600" y="4221088"/>
                <a:ext cx="18722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EF1ED067-A6DF-4093-B8B1-C6D623359149}"/>
                  </a:ext>
                </a:extLst>
              </p:cNvPr>
              <p:cNvCxnSpPr/>
              <p:nvPr/>
            </p:nvCxnSpPr>
            <p:spPr>
              <a:xfrm>
                <a:off x="914869" y="3429000"/>
                <a:ext cx="18722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F855C9C0-99D3-4807-8765-C61A3ADE4AE0}"/>
                  </a:ext>
                </a:extLst>
              </p:cNvPr>
              <p:cNvCxnSpPr/>
              <p:nvPr/>
            </p:nvCxnSpPr>
            <p:spPr>
              <a:xfrm>
                <a:off x="968200" y="2636912"/>
                <a:ext cx="18722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569CFB48-CB6B-48A3-BB1A-F6EC0ED33F00}"/>
                </a:ext>
              </a:extLst>
            </p:cNvPr>
            <p:cNvCxnSpPr/>
            <p:nvPr/>
          </p:nvCxnSpPr>
          <p:spPr>
            <a:xfrm>
              <a:off x="2840408" y="2636912"/>
              <a:ext cx="0" cy="79208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5ACECCA-7493-4B28-8EAF-F3A6A62246BC}"/>
                </a:ext>
              </a:extLst>
            </p:cNvPr>
            <p:cNvSpPr txBox="1"/>
            <p:nvPr/>
          </p:nvSpPr>
          <p:spPr>
            <a:xfrm rot="16200000">
              <a:off x="2702689" y="2922718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d</a:t>
              </a:r>
              <a:r>
                <a:rPr lang="en-US" sz="1200" b="1" baseline="-25000" dirty="0">
                  <a:solidFill>
                    <a:srgbClr val="FFC000"/>
                  </a:solidFill>
                </a:rPr>
                <a:t>(0002)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D196AA32-BC15-41D4-B83D-833A7136F319}"/>
              </a:ext>
            </a:extLst>
          </p:cNvPr>
          <p:cNvGrpSpPr/>
          <p:nvPr/>
        </p:nvGrpSpPr>
        <p:grpSpPr>
          <a:xfrm>
            <a:off x="6538232" y="2799000"/>
            <a:ext cx="927535" cy="2068383"/>
            <a:chOff x="5763634" y="2754247"/>
            <a:chExt cx="927535" cy="2068383"/>
          </a:xfrm>
        </p:grpSpPr>
        <p:sp>
          <p:nvSpPr>
            <p:cNvPr id="27" name="Signe de multiplication 26">
              <a:extLst>
                <a:ext uri="{FF2B5EF4-FFF2-40B4-BE49-F238E27FC236}">
                  <a16:creationId xmlns:a16="http://schemas.microsoft.com/office/drawing/2014/main" id="{292E5E1C-00A7-4B62-A53D-660D09D0B8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3616" y="3686922"/>
              <a:ext cx="180000" cy="1800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63E28BE-4DC1-498B-A03F-339F66706442}"/>
                </a:ext>
              </a:extLst>
            </p:cNvPr>
            <p:cNvSpPr>
              <a:spLocks/>
            </p:cNvSpPr>
            <p:nvPr/>
          </p:nvSpPr>
          <p:spPr>
            <a:xfrm>
              <a:off x="6282000" y="2979000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141DBE19-518A-40F6-99CD-9FA9D169003F}"/>
                </a:ext>
              </a:extLst>
            </p:cNvPr>
            <p:cNvSpPr>
              <a:spLocks/>
            </p:cNvSpPr>
            <p:nvPr/>
          </p:nvSpPr>
          <p:spPr>
            <a:xfrm>
              <a:off x="6263616" y="4419000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AF76CD34-3E29-4B67-A050-21C899E44A9C}"/>
                </a:ext>
              </a:extLst>
            </p:cNvPr>
            <p:cNvCxnSpPr>
              <a:cxnSpLocks/>
            </p:cNvCxnSpPr>
            <p:nvPr/>
          </p:nvCxnSpPr>
          <p:spPr>
            <a:xfrm>
              <a:off x="6147000" y="3039052"/>
              <a:ext cx="4097" cy="69719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666CDE8-6CB3-4158-9A3D-866835A017F4}"/>
                </a:ext>
              </a:extLst>
            </p:cNvPr>
            <p:cNvSpPr txBox="1"/>
            <p:nvPr/>
          </p:nvSpPr>
          <p:spPr>
            <a:xfrm rot="16200000">
              <a:off x="5549313" y="3228635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1/d</a:t>
              </a:r>
              <a:r>
                <a:rPr lang="en-US" sz="1200" b="1" baseline="-25000" dirty="0">
                  <a:solidFill>
                    <a:srgbClr val="FFC000"/>
                  </a:solidFill>
                </a:rPr>
                <a:t>(0002)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80D8EFD-4982-4ECC-B576-3F09869CD265}"/>
                </a:ext>
              </a:extLst>
            </p:cNvPr>
            <p:cNvSpPr txBox="1"/>
            <p:nvPr/>
          </p:nvSpPr>
          <p:spPr>
            <a:xfrm>
              <a:off x="6040068" y="2754247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(0002)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13BFFDA-F463-48EF-AF20-B8F025A39FF9}"/>
                </a:ext>
              </a:extLst>
            </p:cNvPr>
            <p:cNvSpPr txBox="1"/>
            <p:nvPr/>
          </p:nvSpPr>
          <p:spPr>
            <a:xfrm>
              <a:off x="6012778" y="4545631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(000-2)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43FE6F4-43F3-4AC6-BFD9-A8F576A0AA0D}"/>
              </a:ext>
            </a:extLst>
          </p:cNvPr>
          <p:cNvGrpSpPr/>
          <p:nvPr/>
        </p:nvGrpSpPr>
        <p:grpSpPr>
          <a:xfrm>
            <a:off x="1219251" y="1977761"/>
            <a:ext cx="1372749" cy="3296239"/>
            <a:chOff x="1219251" y="1977761"/>
            <a:chExt cx="1372749" cy="3296239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79AC7B84-E00A-4A57-978B-A8BA7F0EF28D}"/>
                </a:ext>
              </a:extLst>
            </p:cNvPr>
            <p:cNvGrpSpPr/>
            <p:nvPr/>
          </p:nvGrpSpPr>
          <p:grpSpPr>
            <a:xfrm>
              <a:off x="1268712" y="2290786"/>
              <a:ext cx="1323288" cy="2983214"/>
              <a:chOff x="1268712" y="2290786"/>
              <a:chExt cx="1323288" cy="2983214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C1978C0F-38B9-49D6-AECC-10563C36D7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8712" y="2326675"/>
                <a:ext cx="0" cy="2947325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5CF7D6F9-791F-4FD5-A276-E98AE1FFC1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9510" y="2303259"/>
                <a:ext cx="0" cy="2947325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E7D23540-EDAA-47AC-B975-36C32C29E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000" y="2290786"/>
                <a:ext cx="0" cy="2947325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D38DD81D-D844-4D43-92EF-A6632A9DA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000" y="2309683"/>
                <a:ext cx="0" cy="2947325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357E6C7C-F867-4ADC-89CF-80FF3F453FF3}"/>
                </a:ext>
              </a:extLst>
            </p:cNvPr>
            <p:cNvGrpSpPr/>
            <p:nvPr/>
          </p:nvGrpSpPr>
          <p:grpSpPr>
            <a:xfrm>
              <a:off x="1219251" y="1977761"/>
              <a:ext cx="611065" cy="295496"/>
              <a:chOff x="1219251" y="1977761"/>
              <a:chExt cx="611065" cy="295496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7AC1946-D1D3-41B8-8A89-3AEDE0BEAC58}"/>
                  </a:ext>
                </a:extLst>
              </p:cNvPr>
              <p:cNvSpPr txBox="1"/>
              <p:nvPr/>
            </p:nvSpPr>
            <p:spPr>
              <a:xfrm>
                <a:off x="1219251" y="1977761"/>
                <a:ext cx="6110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</a:rPr>
                  <a:t>d</a:t>
                </a:r>
                <a:r>
                  <a:rPr lang="en-US" sz="1200" b="1" baseline="-25000" dirty="0">
                    <a:solidFill>
                      <a:srgbClr val="00B050"/>
                    </a:solidFill>
                  </a:rPr>
                  <a:t>(1-100)</a:t>
                </a:r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94B91778-DEFE-42E7-A66A-FA83FC591E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8712" y="2273257"/>
                <a:ext cx="440798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C6A3BD5C-88D5-4C37-86F3-0A1E251BFC28}"/>
              </a:ext>
            </a:extLst>
          </p:cNvPr>
          <p:cNvGrpSpPr/>
          <p:nvPr/>
        </p:nvGrpSpPr>
        <p:grpSpPr>
          <a:xfrm>
            <a:off x="6132960" y="3405066"/>
            <a:ext cx="2023211" cy="790075"/>
            <a:chOff x="5368213" y="3350865"/>
            <a:chExt cx="2023211" cy="790075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8A8539C-3C1F-4288-9E09-97708BC19EEF}"/>
                </a:ext>
              </a:extLst>
            </p:cNvPr>
            <p:cNvSpPr>
              <a:spLocks/>
            </p:cNvSpPr>
            <p:nvPr/>
          </p:nvSpPr>
          <p:spPr>
            <a:xfrm>
              <a:off x="6960845" y="3707011"/>
              <a:ext cx="180000" cy="18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8EA94EC-DEAC-449B-8C90-3522515061FD}"/>
                </a:ext>
              </a:extLst>
            </p:cNvPr>
            <p:cNvSpPr>
              <a:spLocks/>
            </p:cNvSpPr>
            <p:nvPr/>
          </p:nvSpPr>
          <p:spPr>
            <a:xfrm>
              <a:off x="5606248" y="3674448"/>
              <a:ext cx="180000" cy="18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CAF45673-CF93-4C34-A93C-ADBBA85B1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5251" y="3617818"/>
              <a:ext cx="705594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98E7C601-894A-40FE-AA8F-1AAD709E321B}"/>
                </a:ext>
              </a:extLst>
            </p:cNvPr>
            <p:cNvSpPr txBox="1"/>
            <p:nvPr/>
          </p:nvSpPr>
          <p:spPr>
            <a:xfrm>
              <a:off x="6570493" y="3350865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1/d</a:t>
              </a:r>
              <a:r>
                <a:rPr lang="en-US" sz="1200" b="1" baseline="-25000" dirty="0">
                  <a:solidFill>
                    <a:srgbClr val="00B050"/>
                  </a:solidFill>
                </a:rPr>
                <a:t>(1-100)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3BFD2DA0-0BB4-4715-A0C3-306935681426}"/>
                </a:ext>
              </a:extLst>
            </p:cNvPr>
            <p:cNvSpPr txBox="1"/>
            <p:nvPr/>
          </p:nvSpPr>
          <p:spPr>
            <a:xfrm>
              <a:off x="6713033" y="3817517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(1-100)</a:t>
              </a:r>
              <a:endParaRPr lang="en-US" sz="1200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4B8888C-DE95-4A84-8058-08BD8069BE42}"/>
                </a:ext>
              </a:extLst>
            </p:cNvPr>
            <p:cNvSpPr txBox="1"/>
            <p:nvPr/>
          </p:nvSpPr>
          <p:spPr>
            <a:xfrm>
              <a:off x="5368213" y="3863941"/>
              <a:ext cx="6699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(-1100)</a:t>
              </a:r>
              <a:endParaRPr lang="en-US" sz="1200" dirty="0"/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8749D1A5-2FA7-4742-AF45-082545EFDD29}"/>
              </a:ext>
            </a:extLst>
          </p:cNvPr>
          <p:cNvGrpSpPr>
            <a:grpSpLocks noChangeAspect="1"/>
          </p:cNvGrpSpPr>
          <p:nvPr/>
        </p:nvGrpSpPr>
        <p:grpSpPr>
          <a:xfrm>
            <a:off x="6075240" y="2253243"/>
            <a:ext cx="2520000" cy="2556239"/>
            <a:chOff x="2607797" y="2231505"/>
            <a:chExt cx="2160000" cy="2191062"/>
          </a:xfrm>
        </p:grpSpPr>
        <p:graphicFrame>
          <p:nvGraphicFramePr>
            <p:cNvPr id="77" name="Objet 76">
              <a:extLst>
                <a:ext uri="{FF2B5EF4-FFF2-40B4-BE49-F238E27FC236}">
                  <a16:creationId xmlns:a16="http://schemas.microsoft.com/office/drawing/2014/main" id="{5C98D5DA-7880-4C74-81E4-8F93BECF98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6552522"/>
                </p:ext>
              </p:extLst>
            </p:nvPr>
          </p:nvGraphicFramePr>
          <p:xfrm>
            <a:off x="2607797" y="2401207"/>
            <a:ext cx="2160000" cy="2021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41" r:id="rId5" imgW="5416924" imgH="5068389" progId="">
                    <p:embed/>
                  </p:oleObj>
                </mc:Choice>
                <mc:Fallback>
                  <p:oleObj r:id="rId5" imgW="5416924" imgH="5068389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07797" y="2401207"/>
                          <a:ext cx="2160000" cy="20213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1237FAA7-A68A-4B5A-B732-9779CBDD1A52}"/>
                </a:ext>
              </a:extLst>
            </p:cNvPr>
            <p:cNvSpPr txBox="1"/>
            <p:nvPr/>
          </p:nvSpPr>
          <p:spPr>
            <a:xfrm>
              <a:off x="3266893" y="3087372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(0002)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CE751818-BA4C-42FD-82CD-872C97079879}"/>
                </a:ext>
              </a:extLst>
            </p:cNvPr>
            <p:cNvSpPr txBox="1"/>
            <p:nvPr/>
          </p:nvSpPr>
          <p:spPr>
            <a:xfrm>
              <a:off x="3301887" y="2231505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(0004)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905EE56E-3CEE-4342-8DE9-EB8DF7CE0F75}"/>
                </a:ext>
              </a:extLst>
            </p:cNvPr>
            <p:cNvSpPr txBox="1"/>
            <p:nvPr/>
          </p:nvSpPr>
          <p:spPr>
            <a:xfrm>
              <a:off x="3266894" y="3940633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(0000)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6E66D984-E9F4-4371-90D7-50B23081ADCB}"/>
                </a:ext>
              </a:extLst>
            </p:cNvPr>
            <p:cNvSpPr txBox="1"/>
            <p:nvPr/>
          </p:nvSpPr>
          <p:spPr>
            <a:xfrm>
              <a:off x="4017196" y="3910927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(1-100)</a:t>
              </a:r>
              <a:endPara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38B77191-CDC0-4B96-8B30-13F5A521E7D7}"/>
                </a:ext>
              </a:extLst>
            </p:cNvPr>
            <p:cNvSpPr txBox="1"/>
            <p:nvPr/>
          </p:nvSpPr>
          <p:spPr>
            <a:xfrm>
              <a:off x="4087787" y="3498467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(1-101)</a:t>
              </a:r>
              <a:endPara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2F1EF858-7266-40E9-83F3-33B53D71C218}"/>
                </a:ext>
              </a:extLst>
            </p:cNvPr>
            <p:cNvSpPr txBox="1"/>
            <p:nvPr/>
          </p:nvSpPr>
          <p:spPr>
            <a:xfrm>
              <a:off x="4029087" y="3082535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(1-102)</a:t>
              </a:r>
              <a:endPara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3D2978BE-540F-4E9D-A3FA-7BBB1CB3BB55}"/>
                </a:ext>
              </a:extLst>
            </p:cNvPr>
            <p:cNvSpPr txBox="1"/>
            <p:nvPr/>
          </p:nvSpPr>
          <p:spPr>
            <a:xfrm>
              <a:off x="4045552" y="2641843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(1-103)</a:t>
              </a:r>
              <a:endPara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078D08D-D2C0-45F3-8157-6D2840B4B0A3}"/>
                </a:ext>
              </a:extLst>
            </p:cNvPr>
            <p:cNvSpPr txBox="1"/>
            <p:nvPr/>
          </p:nvSpPr>
          <p:spPr>
            <a:xfrm>
              <a:off x="4010327" y="2254143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(1-104)</a:t>
              </a:r>
              <a:endPara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09FBE037-EF8E-452A-B38C-4CE29E7AF12E}"/>
              </a:ext>
            </a:extLst>
          </p:cNvPr>
          <p:cNvSpPr txBox="1"/>
          <p:nvPr/>
        </p:nvSpPr>
        <p:spPr>
          <a:xfrm>
            <a:off x="1151893" y="157674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space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928DF755-6AAC-447A-9BC5-1B4BDA0A7F1E}"/>
              </a:ext>
            </a:extLst>
          </p:cNvPr>
          <p:cNvSpPr txBox="1"/>
          <p:nvPr/>
        </p:nvSpPr>
        <p:spPr>
          <a:xfrm>
            <a:off x="6208963" y="165222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Reciprocal space</a:t>
            </a:r>
          </a:p>
        </p:txBody>
      </p:sp>
    </p:spTree>
    <p:extLst>
      <p:ext uri="{BB962C8B-B14F-4D97-AF65-F5344CB8AC3E}">
        <p14:creationId xmlns:p14="http://schemas.microsoft.com/office/powerpoint/2010/main" val="3713433265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CE4633-0617-4BED-83B7-C6BB1E982517}"/>
              </a:ext>
            </a:extLst>
          </p:cNvPr>
          <p:cNvSpPr txBox="1"/>
          <p:nvPr/>
        </p:nvSpPr>
        <p:spPr>
          <a:xfrm>
            <a:off x="107504" y="908421"/>
            <a:ext cx="88924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Xray diffraction: study of the reciprocal space based on the Bragg law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en-US" sz="1800" b="1" dirty="0">
                <a:solidFill>
                  <a:srgbClr val="FF0000"/>
                </a:solidFill>
                <a:sym typeface="Symbol" panose="05050102010706020507" pitchFamily="18" charset="2"/>
              </a:rPr>
              <a:t>2d</a:t>
            </a:r>
            <a:r>
              <a:rPr lang="en-US" altLang="en-US" sz="1800" b="1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(</a:t>
            </a:r>
            <a:r>
              <a:rPr lang="en-US" altLang="en-US" sz="1800" b="1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hkl</a:t>
            </a:r>
            <a:r>
              <a:rPr lang="en-US" altLang="en-US" sz="1800" b="1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  <a:r>
              <a:rPr lang="en-US" altLang="en-US" sz="1800" b="1" dirty="0">
                <a:solidFill>
                  <a:srgbClr val="FF0000"/>
                </a:solidFill>
                <a:sym typeface="Symbol" panose="05050102010706020507" pitchFamily="18" charset="2"/>
              </a:rPr>
              <a:t> sin </a:t>
            </a:r>
            <a:r>
              <a:rPr lang="en-US" altLang="en-US" b="1" dirty="0">
                <a:solidFill>
                  <a:srgbClr val="FF0000"/>
                </a:solidFill>
                <a:sym typeface="Symbol" panose="05050102010706020507" pitchFamily="18" charset="2"/>
              </a:rPr>
              <a:t></a:t>
            </a:r>
            <a:r>
              <a:rPr lang="en-US" altLang="en-US" sz="1800" b="1" dirty="0">
                <a:solidFill>
                  <a:srgbClr val="FF0000"/>
                </a:solidFill>
                <a:sym typeface="Symbol" panose="05050102010706020507" pitchFamily="18" charset="2"/>
              </a:rPr>
              <a:t> = n</a:t>
            </a:r>
            <a:r>
              <a:rPr lang="en-US" dirty="0"/>
              <a:t> with </a:t>
            </a:r>
            <a:r>
              <a:rPr lang="en-US" altLang="en-US" sz="1800" dirty="0">
                <a:sym typeface="Symbol" panose="05050102010706020507" pitchFamily="18" charset="2"/>
              </a:rPr>
              <a:t>d</a:t>
            </a:r>
            <a:r>
              <a:rPr lang="en-US" altLang="en-US" sz="1800" baseline="-25000" dirty="0">
                <a:sym typeface="Symbol" panose="05050102010706020507" pitchFamily="18" charset="2"/>
              </a:rPr>
              <a:t>(</a:t>
            </a:r>
            <a:r>
              <a:rPr lang="en-US" altLang="en-US" sz="1800" baseline="-25000" dirty="0" err="1">
                <a:sym typeface="Symbol" panose="05050102010706020507" pitchFamily="18" charset="2"/>
              </a:rPr>
              <a:t>hkl</a:t>
            </a:r>
            <a:r>
              <a:rPr lang="en-US" altLang="en-US" sz="1800" baseline="-25000" dirty="0">
                <a:sym typeface="Symbol" panose="05050102010706020507" pitchFamily="18" charset="2"/>
              </a:rPr>
              <a:t>)</a:t>
            </a:r>
            <a:r>
              <a:rPr lang="en-US" altLang="en-US" sz="1800" dirty="0">
                <a:sym typeface="Symbol" panose="05050102010706020507" pitchFamily="18" charset="2"/>
              </a:rPr>
              <a:t> </a:t>
            </a:r>
            <a:r>
              <a:rPr lang="en-US" altLang="en-US" sz="1800" dirty="0" err="1">
                <a:sym typeface="Symbol" panose="05050102010706020507" pitchFamily="18" charset="2"/>
              </a:rPr>
              <a:t>interreticular</a:t>
            </a:r>
            <a:r>
              <a:rPr lang="en-US" altLang="en-US" sz="1800" dirty="0">
                <a:sym typeface="Symbol" panose="05050102010706020507" pitchFamily="18" charset="2"/>
              </a:rPr>
              <a:t> distance</a:t>
            </a:r>
            <a:r>
              <a:rPr lang="en-US" altLang="en-US" sz="1800" i="1" dirty="0">
                <a:sym typeface="Symbol" panose="05050102010706020507" pitchFamily="18" charset="2"/>
              </a:rPr>
              <a:t> of </a:t>
            </a:r>
            <a:r>
              <a:rPr lang="en-US" altLang="en-US" sz="1800" dirty="0" err="1">
                <a:sym typeface="Symbol" panose="05050102010706020507" pitchFamily="18" charset="2"/>
              </a:rPr>
              <a:t>hkl</a:t>
            </a:r>
            <a:r>
              <a:rPr lang="en-US" altLang="en-US" sz="1800" dirty="0">
                <a:sym typeface="Symbol" panose="05050102010706020507" pitchFamily="18" charset="2"/>
              </a:rPr>
              <a:t> plane, </a:t>
            </a:r>
            <a:r>
              <a:rPr lang="en-US" altLang="en-US" dirty="0">
                <a:sym typeface="Symbol" panose="05050102010706020507" pitchFamily="18" charset="2"/>
              </a:rPr>
              <a:t></a:t>
            </a:r>
            <a:r>
              <a:rPr lang="en-US" altLang="en-US" b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diffraction angle and </a:t>
            </a:r>
            <a:r>
              <a:rPr lang="en-US" altLang="en-US" sz="1800" dirty="0">
                <a:sym typeface="Symbol" panose="05050102010706020507" pitchFamily="18" charset="2"/>
              </a:rPr>
              <a:t> Xray wavelength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fr-FR" alt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Q = </a:t>
            </a:r>
            <a:r>
              <a:rPr lang="fr-FR" altLang="en-US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k</a:t>
            </a:r>
            <a:r>
              <a:rPr lang="fr-FR" altLang="en-US" sz="2000" b="1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f</a:t>
            </a:r>
            <a:r>
              <a:rPr lang="fr-FR" alt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 – </a:t>
            </a:r>
            <a:r>
              <a:rPr lang="fr-FR" altLang="en-US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k</a:t>
            </a:r>
            <a:r>
              <a:rPr lang="fr-FR" altLang="en-US" sz="2000" b="1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fr-FR" altLang="en-US" dirty="0">
                <a:sym typeface="Symbol" panose="05050102010706020507" pitchFamily="18" charset="2"/>
              </a:rPr>
              <a:t>  Q </a:t>
            </a:r>
            <a:r>
              <a:rPr lang="fr-FR" altLang="en-US" dirty="0" err="1">
                <a:sym typeface="Symbol" panose="05050102010706020507" pitchFamily="18" charset="2"/>
              </a:rPr>
              <a:t>reciprocal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space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vector</a:t>
            </a:r>
            <a:r>
              <a:rPr lang="fr-FR" altLang="en-US" dirty="0">
                <a:sym typeface="Symbol" panose="05050102010706020507" pitchFamily="18" charset="2"/>
              </a:rPr>
              <a:t>, </a:t>
            </a:r>
            <a:r>
              <a:rPr lang="fr-FR" altLang="en-US" dirty="0" err="1">
                <a:sym typeface="Symbol" panose="05050102010706020507" pitchFamily="18" charset="2"/>
              </a:rPr>
              <a:t>k</a:t>
            </a:r>
            <a:r>
              <a:rPr lang="fr-FR" altLang="en-US" baseline="-25000" dirty="0" err="1">
                <a:sym typeface="Symbol" panose="05050102010706020507" pitchFamily="18" charset="2"/>
              </a:rPr>
              <a:t>i</a:t>
            </a:r>
            <a:r>
              <a:rPr lang="fr-FR" altLang="en-US" baseline="-25000" dirty="0">
                <a:sym typeface="Symbol" panose="05050102010706020507" pitchFamily="18" charset="2"/>
              </a:rPr>
              <a:t> </a:t>
            </a:r>
            <a:r>
              <a:rPr lang="fr-FR" altLang="en-US" dirty="0">
                <a:sym typeface="Symbol" panose="05050102010706020507" pitchFamily="18" charset="2"/>
              </a:rPr>
              <a:t>incident </a:t>
            </a:r>
            <a:r>
              <a:rPr lang="fr-FR" altLang="en-US" dirty="0" err="1">
                <a:sym typeface="Symbol" panose="05050102010706020507" pitchFamily="18" charset="2"/>
              </a:rPr>
              <a:t>wave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vector</a:t>
            </a:r>
            <a:r>
              <a:rPr lang="fr-FR" altLang="en-US" dirty="0">
                <a:sym typeface="Symbol" panose="05050102010706020507" pitchFamily="18" charset="2"/>
              </a:rPr>
              <a:t>, </a:t>
            </a:r>
            <a:r>
              <a:rPr lang="fr-FR" altLang="en-US" dirty="0" err="1">
                <a:sym typeface="Symbol" panose="05050102010706020507" pitchFamily="18" charset="2"/>
              </a:rPr>
              <a:t>k</a:t>
            </a:r>
            <a:r>
              <a:rPr lang="fr-FR" altLang="en-US" baseline="-25000" dirty="0" err="1">
                <a:sym typeface="Symbol" panose="05050102010706020507" pitchFamily="18" charset="2"/>
              </a:rPr>
              <a:t>f</a:t>
            </a:r>
            <a:r>
              <a:rPr lang="fr-FR" altLang="en-US" baseline="-25000" dirty="0">
                <a:sym typeface="Symbol" panose="05050102010706020507" pitchFamily="18" charset="2"/>
              </a:rPr>
              <a:t> </a:t>
            </a:r>
            <a:r>
              <a:rPr lang="fr-FR" altLang="en-US" dirty="0">
                <a:sym typeface="Symbol" panose="05050102010706020507" pitchFamily="18" charset="2"/>
              </a:rPr>
              <a:t>final </a:t>
            </a:r>
            <a:r>
              <a:rPr lang="fr-FR" altLang="en-US" dirty="0" err="1">
                <a:sym typeface="Symbol" panose="05050102010706020507" pitchFamily="18" charset="2"/>
              </a:rPr>
              <a:t>wave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vector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</a:p>
          <a:p>
            <a:r>
              <a:rPr lang="fr-FR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|Q | = 1/d, |k | = 1/ </a:t>
            </a:r>
            <a:r>
              <a:rPr lang="fr-FR" altLang="en-US" dirty="0">
                <a:sym typeface="Symbol" panose="05050102010706020507" pitchFamily="18" charset="2"/>
              </a:rPr>
              <a:t></a:t>
            </a:r>
            <a:endParaRPr lang="en-GB" alt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ADD99B-219E-438E-8E34-946F32852E55}"/>
              </a:ext>
            </a:extLst>
          </p:cNvPr>
          <p:cNvGrpSpPr/>
          <p:nvPr/>
        </p:nvGrpSpPr>
        <p:grpSpPr>
          <a:xfrm>
            <a:off x="1336373" y="4085851"/>
            <a:ext cx="2483588" cy="1287365"/>
            <a:chOff x="1763688" y="4149080"/>
            <a:chExt cx="2483588" cy="1287365"/>
          </a:xfrm>
        </p:grpSpPr>
        <p:sp>
          <p:nvSpPr>
            <p:cNvPr id="16" name="Parallélogramme 15">
              <a:extLst>
                <a:ext uri="{FF2B5EF4-FFF2-40B4-BE49-F238E27FC236}">
                  <a16:creationId xmlns:a16="http://schemas.microsoft.com/office/drawing/2014/main" id="{55B005F6-060B-4F58-8C03-14B453462A61}"/>
                </a:ext>
              </a:extLst>
            </p:cNvPr>
            <p:cNvSpPr/>
            <p:nvPr/>
          </p:nvSpPr>
          <p:spPr>
            <a:xfrm rot="13350014">
              <a:off x="1763688" y="4149080"/>
              <a:ext cx="2242890" cy="787959"/>
            </a:xfrm>
            <a:prstGeom prst="parallelogram">
              <a:avLst>
                <a:gd name="adj" fmla="val 266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AEAB20-D953-410B-94AD-DBD4DD85D0EF}"/>
                </a:ext>
              </a:extLst>
            </p:cNvPr>
            <p:cNvSpPr/>
            <p:nvPr/>
          </p:nvSpPr>
          <p:spPr>
            <a:xfrm>
              <a:off x="2428523" y="4842063"/>
              <a:ext cx="1818753" cy="594382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214C69C-46E1-4C7B-8CD9-6CB5D9544895}"/>
                </a:ext>
              </a:extLst>
            </p:cNvPr>
            <p:cNvSpPr txBox="1"/>
            <p:nvPr/>
          </p:nvSpPr>
          <p:spPr>
            <a:xfrm>
              <a:off x="2309980" y="4195732"/>
              <a:ext cx="1144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Fixed probe</a:t>
              </a:r>
            </a:p>
          </p:txBody>
        </p:sp>
      </p:grpSp>
      <p:sp>
        <p:nvSpPr>
          <p:cNvPr id="22" name="Parallélogramme 21">
            <a:extLst>
              <a:ext uri="{FF2B5EF4-FFF2-40B4-BE49-F238E27FC236}">
                <a16:creationId xmlns:a16="http://schemas.microsoft.com/office/drawing/2014/main" id="{C08AB8B7-ABE7-4EB0-A8E4-ED46AF797E1B}"/>
              </a:ext>
            </a:extLst>
          </p:cNvPr>
          <p:cNvSpPr/>
          <p:nvPr/>
        </p:nvSpPr>
        <p:spPr>
          <a:xfrm rot="13350014">
            <a:off x="4517812" y="3931124"/>
            <a:ext cx="2242890" cy="787959"/>
          </a:xfrm>
          <a:prstGeom prst="parallelogram">
            <a:avLst>
              <a:gd name="adj" fmla="val 266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A954FC-AA1F-4F98-8251-7BC1DF56CAD2}"/>
              </a:ext>
            </a:extLst>
          </p:cNvPr>
          <p:cNvSpPr/>
          <p:nvPr/>
        </p:nvSpPr>
        <p:spPr>
          <a:xfrm rot="578477">
            <a:off x="4930127" y="4687652"/>
            <a:ext cx="2160323" cy="62102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sample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0846955-7A7E-4664-8C5D-9E032D9B349B}"/>
              </a:ext>
            </a:extLst>
          </p:cNvPr>
          <p:cNvSpPr txBox="1"/>
          <p:nvPr/>
        </p:nvSpPr>
        <p:spPr>
          <a:xfrm>
            <a:off x="5046284" y="3951307"/>
            <a:ext cx="114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Fixed probe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912BA1-939A-4547-B770-A6E37EA33CC0}"/>
              </a:ext>
            </a:extLst>
          </p:cNvPr>
          <p:cNvSpPr txBox="1"/>
          <p:nvPr/>
        </p:nvSpPr>
        <p:spPr>
          <a:xfrm>
            <a:off x="786348" y="5748800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of the 3D reciprocal space by varying the sample/Xray beam orientation </a:t>
            </a:r>
          </a:p>
        </p:txBody>
      </p:sp>
    </p:spTree>
    <p:extLst>
      <p:ext uri="{BB962C8B-B14F-4D97-AF65-F5344CB8AC3E}">
        <p14:creationId xmlns:p14="http://schemas.microsoft.com/office/powerpoint/2010/main" val="3695409413"/>
      </p:ext>
    </p:extLst>
  </p:cSld>
  <p:clrMapOvr>
    <a:masterClrMapping/>
  </p:clrMapOvr>
  <p:transition advTm="27035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A8D6E4-915B-4A3F-9F92-9EC87D31C24D}"/>
              </a:ext>
            </a:extLst>
          </p:cNvPr>
          <p:cNvSpPr txBox="1"/>
          <p:nvPr/>
        </p:nvSpPr>
        <p:spPr>
          <a:xfrm>
            <a:off x="395536" y="1124744"/>
            <a:ext cx="7244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Xray source: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Xray tube (e-beam hit a target which emit characteristic Xray)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Rotating anode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3D8D63B-3125-4D37-8E1A-8DBC88E2F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39856"/>
            <a:ext cx="3154261" cy="186235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61D362C-EE63-4C6D-ABEF-620232CBEE47}"/>
              </a:ext>
            </a:extLst>
          </p:cNvPr>
          <p:cNvSpPr txBox="1"/>
          <p:nvPr/>
        </p:nvSpPr>
        <p:spPr>
          <a:xfrm>
            <a:off x="2339752" y="2662168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Characteristic emission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28A3D94-01D1-42CB-AEBB-DCB69BC4223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2123728" y="2662168"/>
            <a:ext cx="216024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634C29A-5EDB-4CBF-9B3B-E0D809F596C1}"/>
              </a:ext>
            </a:extLst>
          </p:cNvPr>
          <p:cNvCxnSpPr>
            <a:cxnSpLocks/>
          </p:cNvCxnSpPr>
          <p:nvPr/>
        </p:nvCxnSpPr>
        <p:spPr>
          <a:xfrm flipH="1">
            <a:off x="2015716" y="2808560"/>
            <a:ext cx="324036" cy="694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124C3EC-25C4-4423-96ED-EE997A8F0B4F}"/>
              </a:ext>
            </a:extLst>
          </p:cNvPr>
          <p:cNvSpPr txBox="1"/>
          <p:nvPr/>
        </p:nvSpPr>
        <p:spPr>
          <a:xfrm>
            <a:off x="179512" y="4525808"/>
            <a:ext cx="312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Xray source: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Synchrotron radiation</a:t>
            </a: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7B2E1680-DE0C-4003-A49E-C51634DBE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066446"/>
              </p:ext>
            </p:extLst>
          </p:nvPr>
        </p:nvGraphicFramePr>
        <p:xfrm>
          <a:off x="5751538" y="2390864"/>
          <a:ext cx="253746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30">
                  <a:extLst>
                    <a:ext uri="{9D8B030D-6E8A-4147-A177-3AD203B41FA5}">
                      <a16:colId xmlns:a16="http://schemas.microsoft.com/office/drawing/2014/main" val="1635610176"/>
                    </a:ext>
                  </a:extLst>
                </a:gridCol>
                <a:gridCol w="1310237">
                  <a:extLst>
                    <a:ext uri="{9D8B030D-6E8A-4147-A177-3AD203B41FA5}">
                      <a16:colId xmlns:a16="http://schemas.microsoft.com/office/drawing/2014/main" val="3734903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b="1" dirty="0">
                          <a:solidFill>
                            <a:schemeClr val="bg1"/>
                          </a:solidFill>
                          <a:latin typeface="+mn-lt"/>
                          <a:sym typeface="Symbol" panose="05050102010706020507" pitchFamily="18" charset="2"/>
                        </a:rPr>
                        <a:t>K</a:t>
                      </a:r>
                      <a:r>
                        <a:rPr lang="el-GR" altLang="en-US" sz="1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α</a:t>
                      </a:r>
                      <a:r>
                        <a:rPr lang="fr-FR" altLang="en-US" sz="1800" b="1" baseline="-25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lang="fr-FR" altLang="en-US" sz="1800" b="1" baseline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(Å)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237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1.54060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79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2.28970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220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1.93604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05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1.78897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77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0.70930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569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220926"/>
      </p:ext>
    </p:extLst>
  </p:cSld>
  <p:clrMapOvr>
    <a:masterClrMapping/>
  </p:clrMapOvr>
  <p:transition advTm="27035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D77007-0065-4D1B-B4BA-91668C769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3081"/>
            <a:ext cx="9144000" cy="54120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D817AA-6240-4912-8591-2B21497CD063}"/>
              </a:ext>
            </a:extLst>
          </p:cNvPr>
          <p:cNvSpPr txBox="1"/>
          <p:nvPr/>
        </p:nvSpPr>
        <p:spPr>
          <a:xfrm>
            <a:off x="107504" y="4797152"/>
            <a:ext cx="260423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diffracted beam capture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-slits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-analyzer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-detector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9E349A-2E69-4C62-B8FD-54BE7CAA8EBB}"/>
              </a:ext>
            </a:extLst>
          </p:cNvPr>
          <p:cNvSpPr txBox="1"/>
          <p:nvPr/>
        </p:nvSpPr>
        <p:spPr>
          <a:xfrm>
            <a:off x="3275856" y="806107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Sample stage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FE83B2-E9C5-4669-A549-9A4022AC5937}"/>
              </a:ext>
            </a:extLst>
          </p:cNvPr>
          <p:cNvSpPr txBox="1"/>
          <p:nvPr/>
        </p:nvSpPr>
        <p:spPr>
          <a:xfrm>
            <a:off x="7728228" y="1215235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Xray source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A947E9-8DCF-42D3-B196-978DE0292566}"/>
              </a:ext>
            </a:extLst>
          </p:cNvPr>
          <p:cNvSpPr txBox="1"/>
          <p:nvPr/>
        </p:nvSpPr>
        <p:spPr>
          <a:xfrm>
            <a:off x="7746468" y="3174234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Slit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72645BB-D2B8-4A88-BFA0-55EAFBF788AC}"/>
              </a:ext>
            </a:extLst>
          </p:cNvPr>
          <p:cNvSpPr txBox="1"/>
          <p:nvPr/>
        </p:nvSpPr>
        <p:spPr>
          <a:xfrm>
            <a:off x="5652120" y="4196896"/>
            <a:ext cx="1800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monochromator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7BA12C-48E3-4291-90AC-01CF35A0B5BE}"/>
              </a:ext>
            </a:extLst>
          </p:cNvPr>
          <p:cNvSpPr txBox="1"/>
          <p:nvPr/>
        </p:nvSpPr>
        <p:spPr>
          <a:xfrm>
            <a:off x="6959073" y="3653473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mirror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FC1775A-32B3-46F5-B3F1-6577061433FE}"/>
              </a:ext>
            </a:extLst>
          </p:cNvPr>
          <p:cNvSpPr txBox="1"/>
          <p:nvPr/>
        </p:nvSpPr>
        <p:spPr>
          <a:xfrm>
            <a:off x="5868144" y="508055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Incident beam condition</a:t>
            </a:r>
          </a:p>
        </p:txBody>
      </p:sp>
      <p:sp>
        <p:nvSpPr>
          <p:cNvPr id="19" name="Flèche : droite à entaille 18">
            <a:extLst>
              <a:ext uri="{FF2B5EF4-FFF2-40B4-BE49-F238E27FC236}">
                <a16:creationId xmlns:a16="http://schemas.microsoft.com/office/drawing/2014/main" id="{19F2275B-B3E5-4125-8AA3-92B0F2CFA621}"/>
              </a:ext>
            </a:extLst>
          </p:cNvPr>
          <p:cNvSpPr/>
          <p:nvPr/>
        </p:nvSpPr>
        <p:spPr>
          <a:xfrm rot="5400000">
            <a:off x="3635895" y="1684175"/>
            <a:ext cx="1152128" cy="3009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 : droite à entaille 26">
            <a:extLst>
              <a:ext uri="{FF2B5EF4-FFF2-40B4-BE49-F238E27FC236}">
                <a16:creationId xmlns:a16="http://schemas.microsoft.com/office/drawing/2014/main" id="{7EBD98A1-41F1-4565-806F-445823CD6BF5}"/>
              </a:ext>
            </a:extLst>
          </p:cNvPr>
          <p:cNvSpPr/>
          <p:nvPr/>
        </p:nvSpPr>
        <p:spPr>
          <a:xfrm rot="16200000">
            <a:off x="7852823" y="2998673"/>
            <a:ext cx="279112" cy="72009"/>
          </a:xfrm>
          <a:prstGeom prst="notched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èche : droite à entaille 27">
            <a:extLst>
              <a:ext uri="{FF2B5EF4-FFF2-40B4-BE49-F238E27FC236}">
                <a16:creationId xmlns:a16="http://schemas.microsoft.com/office/drawing/2014/main" id="{43588885-930C-4EA7-A048-AD20B38A83C8}"/>
              </a:ext>
            </a:extLst>
          </p:cNvPr>
          <p:cNvSpPr/>
          <p:nvPr/>
        </p:nvSpPr>
        <p:spPr>
          <a:xfrm rot="16200000">
            <a:off x="7072807" y="3258205"/>
            <a:ext cx="659771" cy="99844"/>
          </a:xfrm>
          <a:prstGeom prst="notched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èche : droite à entaille 28">
            <a:extLst>
              <a:ext uri="{FF2B5EF4-FFF2-40B4-BE49-F238E27FC236}">
                <a16:creationId xmlns:a16="http://schemas.microsoft.com/office/drawing/2014/main" id="{0620DA64-2E4C-44CF-9DDF-F766399203B0}"/>
              </a:ext>
            </a:extLst>
          </p:cNvPr>
          <p:cNvSpPr/>
          <p:nvPr/>
        </p:nvSpPr>
        <p:spPr>
          <a:xfrm rot="16200000">
            <a:off x="5883068" y="3456262"/>
            <a:ext cx="1222130" cy="99847"/>
          </a:xfrm>
          <a:prstGeom prst="notched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BE7FEBA4-FF23-41FD-8F8A-CA575FD6AF13}"/>
              </a:ext>
            </a:extLst>
          </p:cNvPr>
          <p:cNvSpPr/>
          <p:nvPr/>
        </p:nvSpPr>
        <p:spPr>
          <a:xfrm rot="5400000">
            <a:off x="7181555" y="3198987"/>
            <a:ext cx="314461" cy="3395419"/>
          </a:xfrm>
          <a:prstGeom prst="rightBrac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24175"/>
      </p:ext>
    </p:extLst>
  </p:cSld>
  <p:clrMapOvr>
    <a:masterClrMapping/>
  </p:clrMapOvr>
  <p:transition advTm="27035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1E71B46-291C-475E-A731-B7D04D49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908720"/>
            <a:ext cx="7200000" cy="5556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9C4162C-1429-4377-95C4-3E28F61F6633}"/>
              </a:ext>
            </a:extLst>
          </p:cNvPr>
          <p:cNvSpPr txBox="1"/>
          <p:nvPr/>
        </p:nvSpPr>
        <p:spPr>
          <a:xfrm>
            <a:off x="683450" y="87238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obtain a small divergence into the diffraction’s plane</a:t>
            </a:r>
            <a:endParaRPr lang="en-US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C3CD5C5-8AAD-40B8-A160-FC747239BE72}"/>
              </a:ext>
            </a:extLst>
          </p:cNvPr>
          <p:cNvSpPr txBox="1"/>
          <p:nvPr/>
        </p:nvSpPr>
        <p:spPr>
          <a:xfrm>
            <a:off x="3451413" y="85757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Only the Kα1 can go out the monochromator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73C3CE-6B0C-4A9C-B82C-05581A8FCF42}"/>
              </a:ext>
            </a:extLst>
          </p:cNvPr>
          <p:cNvSpPr txBox="1"/>
          <p:nvPr/>
        </p:nvSpPr>
        <p:spPr>
          <a:xfrm>
            <a:off x="107504" y="393022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Xray source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4C9ACB-C5B6-4634-80BC-B4AC80D28AB2}"/>
              </a:ext>
            </a:extLst>
          </p:cNvPr>
          <p:cNvSpPr txBox="1"/>
          <p:nvPr/>
        </p:nvSpPr>
        <p:spPr>
          <a:xfrm>
            <a:off x="7184370" y="61139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(0D, 1D, 2D)</a:t>
            </a:r>
          </a:p>
        </p:txBody>
      </p:sp>
      <p:sp>
        <p:nvSpPr>
          <p:cNvPr id="26" name="Flèche : droite à entaille 25">
            <a:extLst>
              <a:ext uri="{FF2B5EF4-FFF2-40B4-BE49-F238E27FC236}">
                <a16:creationId xmlns:a16="http://schemas.microsoft.com/office/drawing/2014/main" id="{3A881648-0EA6-4C62-B92B-B43CE94E1E33}"/>
              </a:ext>
            </a:extLst>
          </p:cNvPr>
          <p:cNvSpPr/>
          <p:nvPr/>
        </p:nvSpPr>
        <p:spPr>
          <a:xfrm rot="14667952">
            <a:off x="1630278" y="2127863"/>
            <a:ext cx="1152128" cy="3009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èche : droite à entaille 29">
            <a:extLst>
              <a:ext uri="{FF2B5EF4-FFF2-40B4-BE49-F238E27FC236}">
                <a16:creationId xmlns:a16="http://schemas.microsoft.com/office/drawing/2014/main" id="{DDE879EC-52E9-4541-A537-F559B9E90C07}"/>
              </a:ext>
            </a:extLst>
          </p:cNvPr>
          <p:cNvSpPr/>
          <p:nvPr/>
        </p:nvSpPr>
        <p:spPr>
          <a:xfrm rot="16200000">
            <a:off x="3744328" y="2069629"/>
            <a:ext cx="1008112" cy="3009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705"/>
      </p:ext>
    </p:extLst>
  </p:cSld>
  <p:clrMapOvr>
    <a:masterClrMapping/>
  </p:clrMapOvr>
  <p:transition advTm="27035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06EE9043-2991-4A92-8F9A-9DA2AC4D0B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617974"/>
              </p:ext>
            </p:extLst>
          </p:nvPr>
        </p:nvGraphicFramePr>
        <p:xfrm>
          <a:off x="4675496" y="2213366"/>
          <a:ext cx="4320000" cy="3006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0" r:id="rId4" imgW="14430100" imgH="10044684" progId="">
                  <p:embed/>
                </p:oleObj>
              </mc:Choice>
              <mc:Fallback>
                <p:oleObj r:id="rId4" imgW="14430100" imgH="1004468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96" y="2213366"/>
                        <a:ext cx="4320000" cy="3006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>
            <a:extLst>
              <a:ext uri="{FF2B5EF4-FFF2-40B4-BE49-F238E27FC236}">
                <a16:creationId xmlns:a16="http://schemas.microsoft.com/office/drawing/2014/main" id="{4ABB40AC-D2BD-4325-BB03-A9DF261E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6" y="1653006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A1A2C3-040C-4956-A3F5-8D425CC2EE6A}"/>
              </a:ext>
            </a:extLst>
          </p:cNvPr>
          <p:cNvSpPr txBox="1"/>
          <p:nvPr/>
        </p:nvSpPr>
        <p:spPr>
          <a:xfrm>
            <a:off x="467544" y="968119"/>
            <a:ext cx="805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 axes goniometer</a:t>
            </a:r>
            <a:r>
              <a:rPr lang="en-US" dirty="0"/>
              <a:t>: allow to access any position in the 3D reciprocal space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069E6B-BBA4-4F4F-A1DF-94F264D368D7}"/>
              </a:ext>
            </a:extLst>
          </p:cNvPr>
          <p:cNvSpPr txBox="1"/>
          <p:nvPr/>
        </p:nvSpPr>
        <p:spPr>
          <a:xfrm>
            <a:off x="5112000" y="522021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00166"/>
      </p:ext>
    </p:extLst>
  </p:cSld>
  <p:clrMapOvr>
    <a:masterClrMapping/>
  </p:clrMapOvr>
  <p:transition advTm="27035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46ADE3-1E12-4F99-8366-341A3F340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43" y="1629000"/>
            <a:ext cx="6911714" cy="360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21AA4F3-B920-4B2F-96D3-0284047F0658}"/>
              </a:ext>
            </a:extLst>
          </p:cNvPr>
          <p:cNvSpPr txBox="1"/>
          <p:nvPr/>
        </p:nvSpPr>
        <p:spPr>
          <a:xfrm>
            <a:off x="1874434" y="5445224"/>
            <a:ext cx="5395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K. </a:t>
            </a:r>
            <a:r>
              <a:rPr lang="en-US" sz="1200" i="1" dirty="0" err="1"/>
              <a:t>Inaba</a:t>
            </a:r>
            <a:r>
              <a:rPr lang="en-US" sz="1200" i="1" dirty="0"/>
              <a:t> et al., Advances in Materials Physics and Chemistry</a:t>
            </a:r>
            <a:r>
              <a:rPr lang="en-US" sz="1200" dirty="0"/>
              <a:t>, 2013, 3, 72-89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674756-A632-4CBB-A3A1-E9EC4D1E9132}"/>
              </a:ext>
            </a:extLst>
          </p:cNvPr>
          <p:cNvSpPr txBox="1"/>
          <p:nvPr/>
        </p:nvSpPr>
        <p:spPr>
          <a:xfrm>
            <a:off x="251520" y="90892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 geometries</a:t>
            </a:r>
          </a:p>
        </p:txBody>
      </p:sp>
    </p:spTree>
    <p:extLst>
      <p:ext uri="{BB962C8B-B14F-4D97-AF65-F5344CB8AC3E}">
        <p14:creationId xmlns:p14="http://schemas.microsoft.com/office/powerpoint/2010/main" val="3931263895"/>
      </p:ext>
    </p:extLst>
  </p:cSld>
  <p:clrMapOvr>
    <a:masterClrMapping/>
  </p:clrMapOvr>
  <p:transition advTm="27035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46" name="Group 78">
            <a:extLst>
              <a:ext uri="{FF2B5EF4-FFF2-40B4-BE49-F238E27FC236}">
                <a16:creationId xmlns:a16="http://schemas.microsoft.com/office/drawing/2014/main" id="{AF40B80E-AC48-43B2-8CCA-B62C247D8F43}"/>
              </a:ext>
            </a:extLst>
          </p:cNvPr>
          <p:cNvGrpSpPr>
            <a:grpSpLocks/>
          </p:cNvGrpSpPr>
          <p:nvPr/>
        </p:nvGrpSpPr>
        <p:grpSpPr bwMode="auto">
          <a:xfrm>
            <a:off x="1331640" y="1988840"/>
            <a:ext cx="6189784" cy="3414347"/>
            <a:chOff x="960" y="423"/>
            <a:chExt cx="4224" cy="2330"/>
          </a:xfrm>
        </p:grpSpPr>
        <p:sp>
          <p:nvSpPr>
            <p:cNvPr id="58371" name="Line 3">
              <a:extLst>
                <a:ext uri="{FF2B5EF4-FFF2-40B4-BE49-F238E27FC236}">
                  <a16:creationId xmlns:a16="http://schemas.microsoft.com/office/drawing/2014/main" id="{FCDDB4ED-074A-45CA-9CAB-7B3C89C8CCC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962" y="423"/>
              <a:ext cx="1" cy="18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372" name="Line 4">
              <a:extLst>
                <a:ext uri="{FF2B5EF4-FFF2-40B4-BE49-F238E27FC236}">
                  <a16:creationId xmlns:a16="http://schemas.microsoft.com/office/drawing/2014/main" id="{7B1DE765-5364-44B0-9893-FFF06103FF8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960" y="2249"/>
              <a:ext cx="898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373" name="Oval 5">
              <a:extLst>
                <a:ext uri="{FF2B5EF4-FFF2-40B4-BE49-F238E27FC236}">
                  <a16:creationId xmlns:a16="http://schemas.microsoft.com/office/drawing/2014/main" id="{8B60807C-F75C-4FC5-A7E8-DA95DB1ABC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94" y="1493"/>
              <a:ext cx="138" cy="126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58374" name="Oval 6">
              <a:extLst>
                <a:ext uri="{FF2B5EF4-FFF2-40B4-BE49-F238E27FC236}">
                  <a16:creationId xmlns:a16="http://schemas.microsoft.com/office/drawing/2014/main" id="{C19B082A-1B74-44E1-AF31-BD4032D915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94" y="990"/>
              <a:ext cx="138" cy="126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grpSp>
          <p:nvGrpSpPr>
            <p:cNvPr id="58375" name="Group 7">
              <a:extLst>
                <a:ext uri="{FF2B5EF4-FFF2-40B4-BE49-F238E27FC236}">
                  <a16:creationId xmlns:a16="http://schemas.microsoft.com/office/drawing/2014/main" id="{71EFB98E-B3AE-420E-B0D0-24AED29F049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58" y="2249"/>
              <a:ext cx="2347" cy="504"/>
              <a:chOff x="768" y="2448"/>
              <a:chExt cx="1632" cy="384"/>
            </a:xfrm>
          </p:grpSpPr>
          <p:sp>
            <p:nvSpPr>
              <p:cNvPr id="58376" name="Rectangle 8">
                <a:extLst>
                  <a:ext uri="{FF2B5EF4-FFF2-40B4-BE49-F238E27FC236}">
                    <a16:creationId xmlns:a16="http://schemas.microsoft.com/office/drawing/2014/main" id="{ABFB179C-60DB-40C5-85F1-76BF59FB07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68" y="2448"/>
                <a:ext cx="16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58377" name="Line 9">
                <a:extLst>
                  <a:ext uri="{FF2B5EF4-FFF2-40B4-BE49-F238E27FC236}">
                    <a16:creationId xmlns:a16="http://schemas.microsoft.com/office/drawing/2014/main" id="{BD9EAE99-FAE5-4143-AC7F-0AAE65D94C8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496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78" name="Line 10">
                <a:extLst>
                  <a:ext uri="{FF2B5EF4-FFF2-40B4-BE49-F238E27FC236}">
                    <a16:creationId xmlns:a16="http://schemas.microsoft.com/office/drawing/2014/main" id="{C185E320-7444-41E9-88C3-571C9EEE1AC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544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79" name="Line 11">
                <a:extLst>
                  <a:ext uri="{FF2B5EF4-FFF2-40B4-BE49-F238E27FC236}">
                    <a16:creationId xmlns:a16="http://schemas.microsoft.com/office/drawing/2014/main" id="{65A49108-373C-4FE5-9B97-BE69007231A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592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0" name="Line 12">
                <a:extLst>
                  <a:ext uri="{FF2B5EF4-FFF2-40B4-BE49-F238E27FC236}">
                    <a16:creationId xmlns:a16="http://schemas.microsoft.com/office/drawing/2014/main" id="{3CBA7445-6A98-46ED-A590-67FFF4F4FD1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640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1" name="Line 13">
                <a:extLst>
                  <a:ext uri="{FF2B5EF4-FFF2-40B4-BE49-F238E27FC236}">
                    <a16:creationId xmlns:a16="http://schemas.microsoft.com/office/drawing/2014/main" id="{F4AFB928-0364-47D0-ABC4-895FAEBC407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640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2" name="Line 14">
                <a:extLst>
                  <a:ext uri="{FF2B5EF4-FFF2-40B4-BE49-F238E27FC236}">
                    <a16:creationId xmlns:a16="http://schemas.microsoft.com/office/drawing/2014/main" id="{27AFF634-EE2D-4416-A35D-30B8D6F0B93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688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3" name="Line 15">
                <a:extLst>
                  <a:ext uri="{FF2B5EF4-FFF2-40B4-BE49-F238E27FC236}">
                    <a16:creationId xmlns:a16="http://schemas.microsoft.com/office/drawing/2014/main" id="{8863B807-0556-4CD5-AE80-76BE59523E3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736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4" name="Line 16">
                <a:extLst>
                  <a:ext uri="{FF2B5EF4-FFF2-40B4-BE49-F238E27FC236}">
                    <a16:creationId xmlns:a16="http://schemas.microsoft.com/office/drawing/2014/main" id="{13A76F7F-DA68-4EEA-9049-2E0E555BEE7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784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5" name="Line 17">
                <a:extLst>
                  <a:ext uri="{FF2B5EF4-FFF2-40B4-BE49-F238E27FC236}">
                    <a16:creationId xmlns:a16="http://schemas.microsoft.com/office/drawing/2014/main" id="{95192FF3-AC21-4EF7-982C-2F0045A3FBF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448"/>
                <a:ext cx="1056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6" name="Line 18">
                <a:extLst>
                  <a:ext uri="{FF2B5EF4-FFF2-40B4-BE49-F238E27FC236}">
                    <a16:creationId xmlns:a16="http://schemas.microsoft.com/office/drawing/2014/main" id="{26159A83-9D66-4FB4-A351-641FD2329D9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24" y="2448"/>
                <a:ext cx="57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7" name="Line 19">
                <a:extLst>
                  <a:ext uri="{FF2B5EF4-FFF2-40B4-BE49-F238E27FC236}">
                    <a16:creationId xmlns:a16="http://schemas.microsoft.com/office/drawing/2014/main" id="{ADDFA940-CE77-4DB9-8961-821EFA03692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88" y="2448"/>
                <a:ext cx="91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8" name="Line 20">
                <a:extLst>
                  <a:ext uri="{FF2B5EF4-FFF2-40B4-BE49-F238E27FC236}">
                    <a16:creationId xmlns:a16="http://schemas.microsoft.com/office/drawing/2014/main" id="{5418D496-41F7-4BA1-9005-79B66EDEE8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592"/>
                <a:ext cx="72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89" name="Line 21">
                <a:extLst>
                  <a:ext uri="{FF2B5EF4-FFF2-40B4-BE49-F238E27FC236}">
                    <a16:creationId xmlns:a16="http://schemas.microsoft.com/office/drawing/2014/main" id="{AACD61EF-A6C5-48A4-8C2E-835E7A63F32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152" y="2448"/>
                <a:ext cx="1056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390" name="Line 22">
                <a:extLst>
                  <a:ext uri="{FF2B5EF4-FFF2-40B4-BE49-F238E27FC236}">
                    <a16:creationId xmlns:a16="http://schemas.microsoft.com/office/drawing/2014/main" id="{98E6A186-E03D-4C90-940F-030306F45C5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768" y="2688"/>
                <a:ext cx="38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</p:grpSp>
        <p:sp>
          <p:nvSpPr>
            <p:cNvPr id="58391" name="Line 23">
              <a:extLst>
                <a:ext uri="{FF2B5EF4-FFF2-40B4-BE49-F238E27FC236}">
                  <a16:creationId xmlns:a16="http://schemas.microsoft.com/office/drawing/2014/main" id="{0870645E-3B52-41E6-83DE-30A9CA417EA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962" y="2244"/>
              <a:ext cx="2222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392" name="Oval 24">
              <a:extLst>
                <a:ext uri="{FF2B5EF4-FFF2-40B4-BE49-F238E27FC236}">
                  <a16:creationId xmlns:a16="http://schemas.microsoft.com/office/drawing/2014/main" id="{78EC0AB6-66F9-4806-AE7C-05F1980B5B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15" y="1241"/>
              <a:ext cx="138" cy="126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</p:grpSp>
      <p:sp>
        <p:nvSpPr>
          <p:cNvPr id="58393" name="Text Box 25">
            <a:extLst>
              <a:ext uri="{FF2B5EF4-FFF2-40B4-BE49-F238E27FC236}">
                <a16:creationId xmlns:a16="http://schemas.microsoft.com/office/drawing/2014/main" id="{6BB1D0C8-F824-4CF3-9A34-6940EF57E93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41540" y="1931690"/>
            <a:ext cx="511419" cy="34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sz="1662" b="1"/>
              <a:t>Q</a:t>
            </a:r>
            <a:r>
              <a:rPr lang="fr-FR" altLang="en-US" sz="1662" b="1" baseline="-25000"/>
              <a:t>z</a:t>
            </a:r>
            <a:endParaRPr lang="en-GB" altLang="en-US" sz="1662" b="1"/>
          </a:p>
        </p:txBody>
      </p:sp>
      <p:sp>
        <p:nvSpPr>
          <p:cNvPr id="58394" name="Text Box 26">
            <a:extLst>
              <a:ext uri="{FF2B5EF4-FFF2-40B4-BE49-F238E27FC236}">
                <a16:creationId xmlns:a16="http://schemas.microsoft.com/office/drawing/2014/main" id="{DB1A05C4-744B-4B9E-AC94-2D9C68E2552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21424" y="4487321"/>
            <a:ext cx="562708" cy="34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sz="1662" b="1"/>
              <a:t>Q</a:t>
            </a:r>
            <a:r>
              <a:rPr lang="fr-FR" altLang="en-US" sz="1662" b="1" baseline="-25000"/>
              <a:t>y</a:t>
            </a:r>
            <a:endParaRPr lang="en-GB" altLang="en-US" sz="1662" b="1"/>
          </a:p>
        </p:txBody>
      </p:sp>
      <p:grpSp>
        <p:nvGrpSpPr>
          <p:cNvPr id="58449" name="Group 81">
            <a:extLst>
              <a:ext uri="{FF2B5EF4-FFF2-40B4-BE49-F238E27FC236}">
                <a16:creationId xmlns:a16="http://schemas.microsoft.com/office/drawing/2014/main" id="{01E2128B-8702-424F-9FBD-169AFCE8D3CE}"/>
              </a:ext>
            </a:extLst>
          </p:cNvPr>
          <p:cNvGrpSpPr>
            <a:grpSpLocks/>
          </p:cNvGrpSpPr>
          <p:nvPr/>
        </p:nvGrpSpPr>
        <p:grpSpPr bwMode="auto">
          <a:xfrm>
            <a:off x="2457056" y="2424059"/>
            <a:ext cx="3924300" cy="2743200"/>
            <a:chOff x="1728" y="720"/>
            <a:chExt cx="2678" cy="1872"/>
          </a:xfrm>
        </p:grpSpPr>
        <p:sp>
          <p:nvSpPr>
            <p:cNvPr id="58401" name="Line 33">
              <a:extLst>
                <a:ext uri="{FF2B5EF4-FFF2-40B4-BE49-F238E27FC236}">
                  <a16:creationId xmlns:a16="http://schemas.microsoft.com/office/drawing/2014/main" id="{E19E331A-7E75-490A-B494-F3E4FB1794B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962" y="977"/>
              <a:ext cx="1105" cy="126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397" name="Text Box 29">
              <a:extLst>
                <a:ext uri="{FF2B5EF4-FFF2-40B4-BE49-F238E27FC236}">
                  <a16:creationId xmlns:a16="http://schemas.microsoft.com/office/drawing/2014/main" id="{9B56B1CF-2CF8-4AC2-9FF6-1F4BC75FF0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28" y="1331"/>
              <a:ext cx="310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altLang="en-US" sz="1662" b="1" dirty="0">
                  <a:solidFill>
                    <a:srgbClr val="0070C0"/>
                  </a:solidFill>
                  <a:sym typeface="Symbol" panose="05050102010706020507" pitchFamily="18" charset="2"/>
                </a:rPr>
                <a:t></a:t>
              </a:r>
              <a:r>
                <a:rPr lang="fr-FR" altLang="en-US" sz="1662" b="1" baseline="-25000" dirty="0">
                  <a:solidFill>
                    <a:srgbClr val="0070C0"/>
                  </a:solidFill>
                  <a:sym typeface="Symbol" panose="05050102010706020507" pitchFamily="18" charset="2"/>
                </a:rPr>
                <a:t>2</a:t>
              </a:r>
              <a:endParaRPr lang="en-GB" altLang="en-US" sz="1662" b="1" baseline="-25000" dirty="0">
                <a:solidFill>
                  <a:srgbClr val="0070C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8398" name="Text Box 30">
              <a:extLst>
                <a:ext uri="{FF2B5EF4-FFF2-40B4-BE49-F238E27FC236}">
                  <a16:creationId xmlns:a16="http://schemas.microsoft.com/office/drawing/2014/main" id="{ED894F2E-3E1B-4EC9-A0F9-F365666AEB0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36" y="1152"/>
              <a:ext cx="470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662" b="1" dirty="0">
                  <a:solidFill>
                    <a:srgbClr val="0070C0"/>
                  </a:solidFill>
                  <a:sym typeface="Symbol" panose="05050102010706020507" pitchFamily="18" charset="2"/>
                </a:rPr>
                <a:t>2</a:t>
              </a:r>
              <a:r>
                <a:rPr lang="en-GB" altLang="en-US" sz="1662" b="1" dirty="0">
                  <a:solidFill>
                    <a:srgbClr val="0070C0"/>
                  </a:solidFill>
                  <a:sym typeface="Symbol" panose="05050102010706020507" pitchFamily="18" charset="2"/>
                </a:rPr>
                <a:t></a:t>
              </a:r>
              <a:r>
                <a:rPr lang="fr-FR" altLang="en-US" sz="1662" b="1" baseline="-25000" dirty="0">
                  <a:solidFill>
                    <a:srgbClr val="0070C0"/>
                  </a:solidFill>
                  <a:sym typeface="Symbol" panose="05050102010706020507" pitchFamily="18" charset="2"/>
                </a:rPr>
                <a:t>2</a:t>
              </a:r>
              <a:endParaRPr lang="en-GB" altLang="en-US" sz="1662" b="1" baseline="-25000" dirty="0">
                <a:solidFill>
                  <a:srgbClr val="0070C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8400" name="Line 32">
              <a:extLst>
                <a:ext uri="{FF2B5EF4-FFF2-40B4-BE49-F238E27FC236}">
                  <a16:creationId xmlns:a16="http://schemas.microsoft.com/office/drawing/2014/main" id="{14A34F88-D51E-4013-BC47-0DF53FD55D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858" y="977"/>
              <a:ext cx="1104" cy="126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402" name="Line 34">
              <a:extLst>
                <a:ext uri="{FF2B5EF4-FFF2-40B4-BE49-F238E27FC236}">
                  <a16:creationId xmlns:a16="http://schemas.microsoft.com/office/drawing/2014/main" id="{D6860346-171E-4D8E-8886-D2EDAFEE4D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80" y="1670"/>
              <a:ext cx="482" cy="56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403" name="Line 35">
              <a:extLst>
                <a:ext uri="{FF2B5EF4-FFF2-40B4-BE49-F238E27FC236}">
                  <a16:creationId xmlns:a16="http://schemas.microsoft.com/office/drawing/2014/main" id="{0E90EE63-1B26-47A8-A5DF-89236622B61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2962" y="1670"/>
              <a:ext cx="484" cy="56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404" name="Line 36">
              <a:extLst>
                <a:ext uri="{FF2B5EF4-FFF2-40B4-BE49-F238E27FC236}">
                  <a16:creationId xmlns:a16="http://schemas.microsoft.com/office/drawing/2014/main" id="{50A78F08-ED37-4628-BD59-88047F15D16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962" y="1040"/>
              <a:ext cx="484" cy="56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58405" name="Arc 37">
              <a:extLst>
                <a:ext uri="{FF2B5EF4-FFF2-40B4-BE49-F238E27FC236}">
                  <a16:creationId xmlns:a16="http://schemas.microsoft.com/office/drawing/2014/main" id="{AC4D20C4-F20A-4F03-84E0-88A526EF2E1F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858" y="1481"/>
              <a:ext cx="442" cy="740"/>
            </a:xfrm>
            <a:custGeom>
              <a:avLst/>
              <a:gdLst>
                <a:gd name="G0" fmla="+- 1640 0 0"/>
                <a:gd name="G1" fmla="+- 21600 0 0"/>
                <a:gd name="G2" fmla="+- 21600 0 0"/>
                <a:gd name="T0" fmla="*/ 0 w 23240"/>
                <a:gd name="T1" fmla="*/ 62 h 38596"/>
                <a:gd name="T2" fmla="*/ 14970 w 23240"/>
                <a:gd name="T3" fmla="*/ 38596 h 38596"/>
                <a:gd name="T4" fmla="*/ 1640 w 23240"/>
                <a:gd name="T5" fmla="*/ 21600 h 38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40" h="38596" fill="none" extrusionOk="0">
                  <a:moveTo>
                    <a:pt x="0" y="62"/>
                  </a:moveTo>
                  <a:cubicBezTo>
                    <a:pt x="545" y="20"/>
                    <a:pt x="1092" y="0"/>
                    <a:pt x="1640" y="0"/>
                  </a:cubicBezTo>
                  <a:cubicBezTo>
                    <a:pt x="13569" y="0"/>
                    <a:pt x="23240" y="9670"/>
                    <a:pt x="23240" y="21600"/>
                  </a:cubicBezTo>
                  <a:cubicBezTo>
                    <a:pt x="23240" y="28234"/>
                    <a:pt x="20190" y="34501"/>
                    <a:pt x="14970" y="38596"/>
                  </a:cubicBezTo>
                </a:path>
                <a:path w="23240" h="38596" stroke="0" extrusionOk="0">
                  <a:moveTo>
                    <a:pt x="0" y="62"/>
                  </a:moveTo>
                  <a:cubicBezTo>
                    <a:pt x="545" y="20"/>
                    <a:pt x="1092" y="0"/>
                    <a:pt x="1640" y="0"/>
                  </a:cubicBezTo>
                  <a:cubicBezTo>
                    <a:pt x="13569" y="0"/>
                    <a:pt x="23240" y="9670"/>
                    <a:pt x="23240" y="21600"/>
                  </a:cubicBezTo>
                  <a:cubicBezTo>
                    <a:pt x="23240" y="28234"/>
                    <a:pt x="20190" y="34501"/>
                    <a:pt x="14970" y="38596"/>
                  </a:cubicBezTo>
                  <a:lnTo>
                    <a:pt x="1640" y="21600"/>
                  </a:lnTo>
                  <a:close/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58406" name="Arc 38">
              <a:extLst>
                <a:ext uri="{FF2B5EF4-FFF2-40B4-BE49-F238E27FC236}">
                  <a16:creationId xmlns:a16="http://schemas.microsoft.com/office/drawing/2014/main" id="{72010F01-6B90-4EE3-BDF4-8D472468D3F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3504" y="1244"/>
              <a:ext cx="634" cy="1348"/>
            </a:xfrm>
            <a:custGeom>
              <a:avLst/>
              <a:gdLst>
                <a:gd name="G0" fmla="+- 0 0 0"/>
                <a:gd name="G1" fmla="+- 16788 0 0"/>
                <a:gd name="G2" fmla="+- 21600 0 0"/>
                <a:gd name="T0" fmla="*/ 13591 w 21600"/>
                <a:gd name="T1" fmla="*/ 0 h 35772"/>
                <a:gd name="T2" fmla="*/ 10304 w 21600"/>
                <a:gd name="T3" fmla="*/ 35772 h 35772"/>
                <a:gd name="T4" fmla="*/ 0 w 21600"/>
                <a:gd name="T5" fmla="*/ 16788 h 35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5772" fill="none" extrusionOk="0">
                  <a:moveTo>
                    <a:pt x="13591" y="-1"/>
                  </a:moveTo>
                  <a:cubicBezTo>
                    <a:pt x="18656" y="4100"/>
                    <a:pt x="21600" y="10270"/>
                    <a:pt x="21600" y="16788"/>
                  </a:cubicBezTo>
                  <a:cubicBezTo>
                    <a:pt x="21600" y="24708"/>
                    <a:pt x="17265" y="31993"/>
                    <a:pt x="10303" y="35771"/>
                  </a:cubicBezTo>
                </a:path>
                <a:path w="21600" h="35772" stroke="0" extrusionOk="0">
                  <a:moveTo>
                    <a:pt x="13591" y="-1"/>
                  </a:moveTo>
                  <a:cubicBezTo>
                    <a:pt x="18656" y="4100"/>
                    <a:pt x="21600" y="10270"/>
                    <a:pt x="21600" y="16788"/>
                  </a:cubicBezTo>
                  <a:cubicBezTo>
                    <a:pt x="21600" y="24708"/>
                    <a:pt x="17265" y="31993"/>
                    <a:pt x="10303" y="35771"/>
                  </a:cubicBezTo>
                  <a:lnTo>
                    <a:pt x="0" y="16788"/>
                  </a:lnTo>
                  <a:close/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grpSp>
          <p:nvGrpSpPr>
            <p:cNvPr id="58407" name="Group 39">
              <a:extLst>
                <a:ext uri="{FF2B5EF4-FFF2-40B4-BE49-F238E27FC236}">
                  <a16:creationId xmlns:a16="http://schemas.microsoft.com/office/drawing/2014/main" id="{28B56320-7775-45D3-9C29-A163E180641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22" y="720"/>
              <a:ext cx="310" cy="310"/>
              <a:chOff x="3984" y="768"/>
              <a:chExt cx="384" cy="384"/>
            </a:xfrm>
          </p:grpSpPr>
          <p:sp>
            <p:nvSpPr>
              <p:cNvPr id="58408" name="Line 40">
                <a:extLst>
                  <a:ext uri="{FF2B5EF4-FFF2-40B4-BE49-F238E27FC236}">
                    <a16:creationId xmlns:a16="http://schemas.microsoft.com/office/drawing/2014/main" id="{1A7FF726-13B1-409B-AB58-34C48A29377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984" y="1008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409" name="Line 41">
                <a:extLst>
                  <a:ext uri="{FF2B5EF4-FFF2-40B4-BE49-F238E27FC236}">
                    <a16:creationId xmlns:a16="http://schemas.microsoft.com/office/drawing/2014/main" id="{2D597574-7339-4151-987E-9C01274392E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128" y="912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410" name="Line 42">
                <a:extLst>
                  <a:ext uri="{FF2B5EF4-FFF2-40B4-BE49-F238E27FC236}">
                    <a16:creationId xmlns:a16="http://schemas.microsoft.com/office/drawing/2014/main" id="{C1C58198-03B9-47B2-B9D9-CE4A175248C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224" y="768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58411" name="Line 43">
                <a:extLst>
                  <a:ext uri="{FF2B5EF4-FFF2-40B4-BE49-F238E27FC236}">
                    <a16:creationId xmlns:a16="http://schemas.microsoft.com/office/drawing/2014/main" id="{E711E358-F901-4FC2-937E-853F980E8D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984" y="768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</p:grpSp>
      </p:grpSp>
      <p:grpSp>
        <p:nvGrpSpPr>
          <p:cNvPr id="58445" name="Group 77">
            <a:extLst>
              <a:ext uri="{FF2B5EF4-FFF2-40B4-BE49-F238E27FC236}">
                <a16:creationId xmlns:a16="http://schemas.microsoft.com/office/drawing/2014/main" id="{68D56534-828C-431C-B917-C4E69985FFA1}"/>
              </a:ext>
            </a:extLst>
          </p:cNvPr>
          <p:cNvGrpSpPr>
            <a:grpSpLocks/>
          </p:cNvGrpSpPr>
          <p:nvPr/>
        </p:nvGrpSpPr>
        <p:grpSpPr bwMode="auto">
          <a:xfrm>
            <a:off x="1336037" y="2783079"/>
            <a:ext cx="6677757" cy="2876550"/>
            <a:chOff x="963" y="965"/>
            <a:chExt cx="4557" cy="1963"/>
          </a:xfrm>
        </p:grpSpPr>
        <p:sp>
          <p:nvSpPr>
            <p:cNvPr id="58436" name="Text Box 68">
              <a:extLst>
                <a:ext uri="{FF2B5EF4-FFF2-40B4-BE49-F238E27FC236}">
                  <a16:creationId xmlns:a16="http://schemas.microsoft.com/office/drawing/2014/main" id="{2BCF3AD5-19AF-4E38-B8B0-031AF2EEF7C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64" y="965"/>
              <a:ext cx="908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662" b="1" dirty="0"/>
                <a:t>detector</a:t>
              </a:r>
              <a:endParaRPr lang="en-GB" altLang="en-US" sz="1662" b="1" dirty="0"/>
            </a:p>
          </p:txBody>
        </p:sp>
        <p:grpSp>
          <p:nvGrpSpPr>
            <p:cNvPr id="58444" name="Group 76">
              <a:extLst>
                <a:ext uri="{FF2B5EF4-FFF2-40B4-BE49-F238E27FC236}">
                  <a16:creationId xmlns:a16="http://schemas.microsoft.com/office/drawing/2014/main" id="{9F52CBC4-0871-4AB6-8E6D-C976516EFC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3" y="1086"/>
              <a:ext cx="4557" cy="1842"/>
              <a:chOff x="963" y="1086"/>
              <a:chExt cx="4557" cy="1842"/>
            </a:xfrm>
          </p:grpSpPr>
          <p:grpSp>
            <p:nvGrpSpPr>
              <p:cNvPr id="58443" name="Group 75">
                <a:extLst>
                  <a:ext uri="{FF2B5EF4-FFF2-40B4-BE49-F238E27FC236}">
                    <a16:creationId xmlns:a16="http://schemas.microsoft.com/office/drawing/2014/main" id="{638A7EF7-4AFD-434A-87CE-1727D6CF5B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" y="1086"/>
                <a:ext cx="4557" cy="1842"/>
                <a:chOff x="963" y="1086"/>
                <a:chExt cx="4557" cy="1842"/>
              </a:xfrm>
            </p:grpSpPr>
            <p:grpSp>
              <p:nvGrpSpPr>
                <p:cNvPr id="58442" name="Group 74">
                  <a:extLst>
                    <a:ext uri="{FF2B5EF4-FFF2-40B4-BE49-F238E27FC236}">
                      <a16:creationId xmlns:a16="http://schemas.microsoft.com/office/drawing/2014/main" id="{85222EA3-B239-4B10-B6CE-06E691093E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" y="1086"/>
                  <a:ext cx="4557" cy="1842"/>
                  <a:chOff x="912" y="1056"/>
                  <a:chExt cx="4557" cy="1842"/>
                </a:xfrm>
              </p:grpSpPr>
              <p:grpSp>
                <p:nvGrpSpPr>
                  <p:cNvPr id="58441" name="Group 73">
                    <a:extLst>
                      <a:ext uri="{FF2B5EF4-FFF2-40B4-BE49-F238E27FC236}">
                        <a16:creationId xmlns:a16="http://schemas.microsoft.com/office/drawing/2014/main" id="{C827B4D1-A197-455D-AFF4-0A4864C447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2" y="1056"/>
                    <a:ext cx="4557" cy="1842"/>
                    <a:chOff x="912" y="1080"/>
                    <a:chExt cx="4557" cy="1842"/>
                  </a:xfrm>
                </p:grpSpPr>
                <p:grpSp>
                  <p:nvGrpSpPr>
                    <p:cNvPr id="58415" name="Group 47">
                      <a:extLst>
                        <a:ext uri="{FF2B5EF4-FFF2-40B4-BE49-F238E27FC236}">
                          <a16:creationId xmlns:a16="http://schemas.microsoft.com/office/drawing/2014/main" id="{6B643F08-21D0-4AB6-AEBD-2F8DD725A23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48" y="1344"/>
                      <a:ext cx="349" cy="271"/>
                      <a:chOff x="4608" y="1584"/>
                      <a:chExt cx="432" cy="336"/>
                    </a:xfrm>
                  </p:grpSpPr>
                  <p:sp>
                    <p:nvSpPr>
                      <p:cNvPr id="58416" name="Line 48">
                        <a:extLst>
                          <a:ext uri="{FF2B5EF4-FFF2-40B4-BE49-F238E27FC236}">
                            <a16:creationId xmlns:a16="http://schemas.microsoft.com/office/drawing/2014/main" id="{C39B4482-CC5F-4280-961E-8FC43B29DD5E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4608" y="1728"/>
                        <a:ext cx="96" cy="19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62"/>
                      </a:p>
                    </p:txBody>
                  </p:sp>
                  <p:sp>
                    <p:nvSpPr>
                      <p:cNvPr id="58417" name="Line 49">
                        <a:extLst>
                          <a:ext uri="{FF2B5EF4-FFF2-40B4-BE49-F238E27FC236}">
                            <a16:creationId xmlns:a16="http://schemas.microsoft.com/office/drawing/2014/main" id="{66539CB7-8763-4ED4-A08A-10C604721EA8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704" y="1776"/>
                        <a:ext cx="336" cy="14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62"/>
                      </a:p>
                    </p:txBody>
                  </p:sp>
                  <p:sp>
                    <p:nvSpPr>
                      <p:cNvPr id="58418" name="Line 50">
                        <a:extLst>
                          <a:ext uri="{FF2B5EF4-FFF2-40B4-BE49-F238E27FC236}">
                            <a16:creationId xmlns:a16="http://schemas.microsoft.com/office/drawing/2014/main" id="{00C029D8-8BCD-4F69-8702-A7D03BB73D4B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4944" y="1584"/>
                        <a:ext cx="96" cy="19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62"/>
                      </a:p>
                    </p:txBody>
                  </p:sp>
                  <p:sp>
                    <p:nvSpPr>
                      <p:cNvPr id="58419" name="Line 51">
                        <a:extLst>
                          <a:ext uri="{FF2B5EF4-FFF2-40B4-BE49-F238E27FC236}">
                            <a16:creationId xmlns:a16="http://schemas.microsoft.com/office/drawing/2014/main" id="{5E558D13-6AEB-4E5C-9258-777A4AFD4D58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608" y="1584"/>
                        <a:ext cx="336" cy="14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62"/>
                      </a:p>
                    </p:txBody>
                  </p:sp>
                </p:grpSp>
                <p:sp>
                  <p:nvSpPr>
                    <p:cNvPr id="58424" name="Line 56">
                      <a:extLst>
                        <a:ext uri="{FF2B5EF4-FFF2-40B4-BE49-F238E27FC236}">
                          <a16:creationId xmlns:a16="http://schemas.microsoft.com/office/drawing/2014/main" id="{9E0F0E3C-EFDA-41E6-A454-5802832D82DA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03" y="2229"/>
                      <a:ext cx="1959" cy="69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662"/>
                    </a:p>
                  </p:txBody>
                </p:sp>
                <p:sp>
                  <p:nvSpPr>
                    <p:cNvPr id="58426" name="Line 58">
                      <a:extLst>
                        <a:ext uri="{FF2B5EF4-FFF2-40B4-BE49-F238E27FC236}">
                          <a16:creationId xmlns:a16="http://schemas.microsoft.com/office/drawing/2014/main" id="{E88E17A3-F6B5-48DF-9F54-76ED58EA7D62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44" y="1536"/>
                      <a:ext cx="1959" cy="69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662"/>
                    </a:p>
                  </p:txBody>
                </p:sp>
                <p:sp>
                  <p:nvSpPr>
                    <p:cNvPr id="58427" name="Line 59">
                      <a:extLst>
                        <a:ext uri="{FF2B5EF4-FFF2-40B4-BE49-F238E27FC236}">
                          <a16:creationId xmlns:a16="http://schemas.microsoft.com/office/drawing/2014/main" id="{467EE26E-C3A3-456A-874E-C0ACEBB947F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903" y="1536"/>
                      <a:ext cx="1959" cy="69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662"/>
                    </a:p>
                  </p:txBody>
                </p:sp>
                <p:sp>
                  <p:nvSpPr>
                    <p:cNvPr id="58428" name="Line 60">
                      <a:extLst>
                        <a:ext uri="{FF2B5EF4-FFF2-40B4-BE49-F238E27FC236}">
                          <a16:creationId xmlns:a16="http://schemas.microsoft.com/office/drawing/2014/main" id="{C9276EE9-67CA-4F36-9B14-6536C12767BB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66" y="1914"/>
                      <a:ext cx="937" cy="315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662"/>
                    </a:p>
                  </p:txBody>
                </p:sp>
                <p:sp>
                  <p:nvSpPr>
                    <p:cNvPr id="58430" name="Line 62">
                      <a:extLst>
                        <a:ext uri="{FF2B5EF4-FFF2-40B4-BE49-F238E27FC236}">
                          <a16:creationId xmlns:a16="http://schemas.microsoft.com/office/drawing/2014/main" id="{C8B95D45-9E4A-482A-AC1D-25B5FB690B8B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903" y="1536"/>
                      <a:ext cx="937" cy="315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662"/>
                    </a:p>
                  </p:txBody>
                </p:sp>
                <p:sp>
                  <p:nvSpPr>
                    <p:cNvPr id="58431" name="Arc 63">
                      <a:extLst>
                        <a:ext uri="{FF2B5EF4-FFF2-40B4-BE49-F238E27FC236}">
                          <a16:creationId xmlns:a16="http://schemas.microsoft.com/office/drawing/2014/main" id="{F68417B5-3190-47D2-97DF-B8762DF1EE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4272" y="1599"/>
                      <a:ext cx="767" cy="1260"/>
                    </a:xfrm>
                    <a:custGeom>
                      <a:avLst/>
                      <a:gdLst>
                        <a:gd name="G0" fmla="+- 0 0 0"/>
                        <a:gd name="G1" fmla="+- 17415 0 0"/>
                        <a:gd name="G2" fmla="+- 21600 0 0"/>
                        <a:gd name="T0" fmla="*/ 12778 w 21600"/>
                        <a:gd name="T1" fmla="*/ 0 h 34780"/>
                        <a:gd name="T2" fmla="*/ 12846 w 21600"/>
                        <a:gd name="T3" fmla="*/ 34780 h 34780"/>
                        <a:gd name="T4" fmla="*/ 0 w 21600"/>
                        <a:gd name="T5" fmla="*/ 17415 h 347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34780" fill="none" extrusionOk="0">
                          <a:moveTo>
                            <a:pt x="12778" y="-1"/>
                          </a:moveTo>
                          <a:cubicBezTo>
                            <a:pt x="18323" y="4069"/>
                            <a:pt x="21600" y="10536"/>
                            <a:pt x="21600" y="17415"/>
                          </a:cubicBezTo>
                          <a:cubicBezTo>
                            <a:pt x="21600" y="24263"/>
                            <a:pt x="18351" y="30706"/>
                            <a:pt x="12845" y="34779"/>
                          </a:cubicBezTo>
                        </a:path>
                        <a:path w="21600" h="34780" stroke="0" extrusionOk="0">
                          <a:moveTo>
                            <a:pt x="12778" y="-1"/>
                          </a:moveTo>
                          <a:cubicBezTo>
                            <a:pt x="18323" y="4069"/>
                            <a:pt x="21600" y="10536"/>
                            <a:pt x="21600" y="17415"/>
                          </a:cubicBezTo>
                          <a:cubicBezTo>
                            <a:pt x="21600" y="24263"/>
                            <a:pt x="18351" y="30706"/>
                            <a:pt x="12845" y="34779"/>
                          </a:cubicBezTo>
                          <a:lnTo>
                            <a:pt x="0" y="17415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662"/>
                    </a:p>
                  </p:txBody>
                </p:sp>
                <p:sp>
                  <p:nvSpPr>
                    <p:cNvPr id="58432" name="Arc 64">
                      <a:extLst>
                        <a:ext uri="{FF2B5EF4-FFF2-40B4-BE49-F238E27FC236}">
                          <a16:creationId xmlns:a16="http://schemas.microsoft.com/office/drawing/2014/main" id="{A67B3235-E2A6-4672-B105-05F9B870A91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1200" y="1725"/>
                      <a:ext cx="200" cy="50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43148"/>
                        <a:gd name="T2" fmla="*/ 1502 w 21600"/>
                        <a:gd name="T3" fmla="*/ 43148 h 43148"/>
                        <a:gd name="T4" fmla="*/ 0 w 21600"/>
                        <a:gd name="T5" fmla="*/ 21600 h 431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43148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32946"/>
                            <a:pt x="12820" y="42358"/>
                            <a:pt x="1501" y="43147"/>
                          </a:cubicBezTo>
                        </a:path>
                        <a:path w="21600" h="43148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32946"/>
                            <a:pt x="12820" y="42358"/>
                            <a:pt x="1501" y="43147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662"/>
                    </a:p>
                  </p:txBody>
                </p:sp>
                <p:sp>
                  <p:nvSpPr>
                    <p:cNvPr id="58433" name="Text Box 65">
                      <a:extLst>
                        <a:ext uri="{FF2B5EF4-FFF2-40B4-BE49-F238E27FC236}">
                          <a16:creationId xmlns:a16="http://schemas.microsoft.com/office/drawing/2014/main" id="{EF33C014-5518-4FE4-B7B1-EF52F4A0D05E}"/>
                        </a:ext>
                      </a:extLst>
                    </p:cNvPr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912" y="1836"/>
                      <a:ext cx="334" cy="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en-GB" altLang="en-US" sz="1662" b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fr-FR" altLang="en-US" sz="1662" b="1" baseline="-25000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1</a:t>
                      </a:r>
                      <a:endParaRPr lang="en-GB" altLang="en-US" sz="1662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58434" name="Text Box 66">
                      <a:extLst>
                        <a:ext uri="{FF2B5EF4-FFF2-40B4-BE49-F238E27FC236}">
                          <a16:creationId xmlns:a16="http://schemas.microsoft.com/office/drawing/2014/main" id="{86AA1822-B978-4DBD-8B19-5AFE4C5CB40E}"/>
                        </a:ext>
                      </a:extLst>
                    </p:cNvPr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4992" y="1776"/>
                      <a:ext cx="477" cy="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fr-FR" altLang="en-US" sz="1662" b="1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GB" altLang="en-US" sz="1662" b="1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fr-FR" altLang="en-US" sz="1662" b="1" baseline="-2500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1</a:t>
                      </a:r>
                      <a:endParaRPr lang="en-GB" altLang="en-US" sz="1662" b="1" baseline="-25000">
                        <a:solidFill>
                          <a:srgbClr val="FF0000"/>
                        </a:solidFill>
                        <a:sym typeface="Symbol" panose="05050102010706020507" pitchFamily="18" charset="2"/>
                      </a:endParaRPr>
                    </a:p>
                  </p:txBody>
                </p:sp>
                <p:sp>
                  <p:nvSpPr>
                    <p:cNvPr id="58435" name="Text Box 67">
                      <a:extLst>
                        <a:ext uri="{FF2B5EF4-FFF2-40B4-BE49-F238E27FC236}">
                          <a16:creationId xmlns:a16="http://schemas.microsoft.com/office/drawing/2014/main" id="{ED1DEF9D-81FC-488E-8D79-47EC9DBC660D}"/>
                        </a:ext>
                      </a:extLst>
                    </p:cNvPr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960" y="1080"/>
                      <a:ext cx="1195" cy="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fr-FR" altLang="en-US" sz="1662" b="1" dirty="0"/>
                        <a:t>Incident </a:t>
                      </a:r>
                      <a:r>
                        <a:rPr lang="fr-FR" altLang="en-US" sz="1662" b="1" dirty="0" err="1"/>
                        <a:t>Xrays</a:t>
                      </a:r>
                      <a:endParaRPr lang="en-GB" altLang="en-US" sz="1662" b="1" dirty="0"/>
                    </a:p>
                  </p:txBody>
                </p:sp>
              </p:grpSp>
              <p:sp>
                <p:nvSpPr>
                  <p:cNvPr id="58438" name="Text Box 70">
                    <a:extLst>
                      <a:ext uri="{FF2B5EF4-FFF2-40B4-BE49-F238E27FC236}">
                        <a16:creationId xmlns:a16="http://schemas.microsoft.com/office/drawing/2014/main" id="{8307F120-9F63-4C69-BFA4-BF69CF1142C9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408" y="1944"/>
                    <a:ext cx="332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fr-FR" altLang="en-US" sz="1662" b="1">
                        <a:solidFill>
                          <a:srgbClr val="FF0000"/>
                        </a:solidFill>
                      </a:rPr>
                      <a:t>k</a:t>
                    </a:r>
                    <a:r>
                      <a:rPr lang="fr-FR" altLang="en-US" sz="1662" b="1" baseline="-25000">
                        <a:solidFill>
                          <a:srgbClr val="FF0000"/>
                        </a:solidFill>
                      </a:rPr>
                      <a:t>f</a:t>
                    </a:r>
                    <a:endParaRPr lang="en-GB" altLang="en-US" sz="1662" b="1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58429" name="Line 61">
                  <a:extLst>
                    <a:ext uri="{FF2B5EF4-FFF2-40B4-BE49-F238E27FC236}">
                      <a16:creationId xmlns:a16="http://schemas.microsoft.com/office/drawing/2014/main" id="{218347AC-E6BD-4874-8D8B-3CDEEF1E150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03" y="1914"/>
                  <a:ext cx="937" cy="315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</p:grpSp>
          <p:sp>
            <p:nvSpPr>
              <p:cNvPr id="58437" name="Text Box 69">
                <a:extLst>
                  <a:ext uri="{FF2B5EF4-FFF2-40B4-BE49-F238E27FC236}">
                    <a16:creationId xmlns:a16="http://schemas.microsoft.com/office/drawing/2014/main" id="{790E9F4C-1766-448F-B75A-AC0A8984A96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239" y="1973"/>
                <a:ext cx="353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fr-FR" altLang="en-US" sz="1662" b="1">
                    <a:solidFill>
                      <a:srgbClr val="FF0000"/>
                    </a:solidFill>
                  </a:rPr>
                  <a:t>k</a:t>
                </a:r>
                <a:r>
                  <a:rPr lang="fr-FR" altLang="en-US" sz="1662" b="1" baseline="-25000">
                    <a:solidFill>
                      <a:srgbClr val="FF0000"/>
                    </a:solidFill>
                  </a:rPr>
                  <a:t>i</a:t>
                </a:r>
                <a:endParaRPr lang="en-GB" altLang="en-US" sz="1662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8450" name="Text Box 82">
            <a:extLst>
              <a:ext uri="{FF2B5EF4-FFF2-40B4-BE49-F238E27FC236}">
                <a16:creationId xmlns:a16="http://schemas.microsoft.com/office/drawing/2014/main" id="{47AAED23-8988-4555-9843-B51966697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18" y="6198522"/>
            <a:ext cx="7666892" cy="37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077" tIns="43200" rIns="83077" bIns="4320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46"/>
          </a:p>
        </p:txBody>
      </p:sp>
      <p:sp>
        <p:nvSpPr>
          <p:cNvPr id="69" name="Title 5">
            <a:extLst>
              <a:ext uri="{FF2B5EF4-FFF2-40B4-BE49-F238E27FC236}">
                <a16:creationId xmlns:a16="http://schemas.microsoft.com/office/drawing/2014/main" id="{1A308BF0-4840-482B-A8E3-1E8A11A119DD}"/>
              </a:ext>
            </a:extLst>
          </p:cNvPr>
          <p:cNvSpPr txBox="1">
            <a:spLocks/>
          </p:cNvSpPr>
          <p:nvPr/>
        </p:nvSpPr>
        <p:spPr>
          <a:xfrm>
            <a:off x="508" y="-36001"/>
            <a:ext cx="9144000" cy="728697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160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5E52978A-8A80-4923-8333-5BEF04EE0C14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410E9F-7CA6-48F9-B092-48636233C742}"/>
              </a:ext>
            </a:extLst>
          </p:cNvPr>
          <p:cNvSpPr txBox="1"/>
          <p:nvPr/>
        </p:nvSpPr>
        <p:spPr>
          <a:xfrm>
            <a:off x="179512" y="935202"/>
            <a:ext cx="844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800" b="1" dirty="0">
                <a:sym typeface="Symbol" panose="05050102010706020507" pitchFamily="18" charset="2"/>
              </a:rPr>
              <a:t>/2 symmetric geometry</a:t>
            </a:r>
            <a:r>
              <a:rPr lang="en-GB" altLang="en-US" sz="1800" dirty="0">
                <a:sym typeface="Symbol" panose="05050102010706020507" pitchFamily="18" charset="2"/>
              </a:rPr>
              <a:t>: scan of the reciprocal direction perpendicular to the sample surface: study of the planes parallel to the surface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F7B9DEC-EB75-4BF4-9B8C-56E4492EA753}"/>
              </a:ext>
            </a:extLst>
          </p:cNvPr>
          <p:cNvGrpSpPr/>
          <p:nvPr/>
        </p:nvGrpSpPr>
        <p:grpSpPr>
          <a:xfrm>
            <a:off x="611560" y="1463154"/>
            <a:ext cx="8367712" cy="4122737"/>
            <a:chOff x="1233488" y="525463"/>
            <a:chExt cx="8367712" cy="4122737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69C11087-109C-4F33-8FA5-989E5A707310}"/>
                </a:ext>
              </a:extLst>
            </p:cNvPr>
            <p:cNvGrpSpPr>
              <a:grpSpLocks/>
            </p:cNvGrpSpPr>
            <p:nvPr/>
          </p:nvGrpSpPr>
          <p:grpSpPr bwMode="auto">
            <a:xfrm rot="20821783">
              <a:off x="1233488" y="585788"/>
              <a:ext cx="6705600" cy="3698875"/>
              <a:chOff x="960" y="423"/>
              <a:chExt cx="4224" cy="2330"/>
            </a:xfrm>
          </p:grpSpPr>
          <p:sp>
            <p:nvSpPr>
              <p:cNvPr id="60" name="Line 4">
                <a:extLst>
                  <a:ext uri="{FF2B5EF4-FFF2-40B4-BE49-F238E27FC236}">
                    <a16:creationId xmlns:a16="http://schemas.microsoft.com/office/drawing/2014/main" id="{2C96E11E-840D-42C1-94F3-BE5186979C6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962" y="423"/>
                <a:ext cx="1" cy="182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">
                <a:extLst>
                  <a:ext uri="{FF2B5EF4-FFF2-40B4-BE49-F238E27FC236}">
                    <a16:creationId xmlns:a16="http://schemas.microsoft.com/office/drawing/2014/main" id="{0932DEDA-A688-4CA7-9D2A-1EF03154E03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960" y="2249"/>
                <a:ext cx="898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Oval 6">
                <a:extLst>
                  <a:ext uri="{FF2B5EF4-FFF2-40B4-BE49-F238E27FC236}">
                    <a16:creationId xmlns:a16="http://schemas.microsoft.com/office/drawing/2014/main" id="{0C9F808B-8B5E-40D1-B3F9-D0C9D002A9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94" y="1493"/>
                <a:ext cx="138" cy="126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7">
                <a:extLst>
                  <a:ext uri="{FF2B5EF4-FFF2-40B4-BE49-F238E27FC236}">
                    <a16:creationId xmlns:a16="http://schemas.microsoft.com/office/drawing/2014/main" id="{839FED1D-E4B4-4551-946A-BDB465ED71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94" y="990"/>
                <a:ext cx="138" cy="126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4" name="Group 8">
                <a:extLst>
                  <a:ext uri="{FF2B5EF4-FFF2-40B4-BE49-F238E27FC236}">
                    <a16:creationId xmlns:a16="http://schemas.microsoft.com/office/drawing/2014/main" id="{16100861-B638-42C8-B4A7-5CA90A78997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858" y="2249"/>
                <a:ext cx="2347" cy="504"/>
                <a:chOff x="768" y="2448"/>
                <a:chExt cx="1632" cy="384"/>
              </a:xfrm>
            </p:grpSpPr>
            <p:sp>
              <p:nvSpPr>
                <p:cNvPr id="67" name="Rectangle 9">
                  <a:extLst>
                    <a:ext uri="{FF2B5EF4-FFF2-40B4-BE49-F238E27FC236}">
                      <a16:creationId xmlns:a16="http://schemas.microsoft.com/office/drawing/2014/main" id="{93CE243E-1D96-419B-BD2D-8F68641B75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68" y="2448"/>
                  <a:ext cx="16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Line 10">
                  <a:extLst>
                    <a:ext uri="{FF2B5EF4-FFF2-40B4-BE49-F238E27FC236}">
                      <a16:creationId xmlns:a16="http://schemas.microsoft.com/office/drawing/2014/main" id="{A895432A-BDF2-4CA0-A508-E13AB545ECB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496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11">
                  <a:extLst>
                    <a:ext uri="{FF2B5EF4-FFF2-40B4-BE49-F238E27FC236}">
                      <a16:creationId xmlns:a16="http://schemas.microsoft.com/office/drawing/2014/main" id="{F70217BC-7B25-46FA-9DBD-EBFD56FEE6B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44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12">
                  <a:extLst>
                    <a:ext uri="{FF2B5EF4-FFF2-40B4-BE49-F238E27FC236}">
                      <a16:creationId xmlns:a16="http://schemas.microsoft.com/office/drawing/2014/main" id="{35372606-150A-4EB8-B0FC-E220D646906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92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13">
                  <a:extLst>
                    <a:ext uri="{FF2B5EF4-FFF2-40B4-BE49-F238E27FC236}">
                      <a16:creationId xmlns:a16="http://schemas.microsoft.com/office/drawing/2014/main" id="{79CEC3DF-9B83-4690-83BD-A5E2B78D54E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40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14">
                  <a:extLst>
                    <a:ext uri="{FF2B5EF4-FFF2-40B4-BE49-F238E27FC236}">
                      <a16:creationId xmlns:a16="http://schemas.microsoft.com/office/drawing/2014/main" id="{13003C26-5339-4138-9525-95CF9292B46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40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15">
                  <a:extLst>
                    <a:ext uri="{FF2B5EF4-FFF2-40B4-BE49-F238E27FC236}">
                      <a16:creationId xmlns:a16="http://schemas.microsoft.com/office/drawing/2014/main" id="{77873CAD-5BA9-47B3-94EF-6FDCE6B2347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88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16">
                  <a:extLst>
                    <a:ext uri="{FF2B5EF4-FFF2-40B4-BE49-F238E27FC236}">
                      <a16:creationId xmlns:a16="http://schemas.microsoft.com/office/drawing/2014/main" id="{2C05F200-36A3-4F0F-9216-08556ABA0F8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736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17">
                  <a:extLst>
                    <a:ext uri="{FF2B5EF4-FFF2-40B4-BE49-F238E27FC236}">
                      <a16:creationId xmlns:a16="http://schemas.microsoft.com/office/drawing/2014/main" id="{B6CDE2DB-0DAE-4E32-9F05-C498802C50B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784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18">
                  <a:extLst>
                    <a:ext uri="{FF2B5EF4-FFF2-40B4-BE49-F238E27FC236}">
                      <a16:creationId xmlns:a16="http://schemas.microsoft.com/office/drawing/2014/main" id="{299A791E-1FA7-4D68-AA93-F6359F0C6B8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448"/>
                  <a:ext cx="1056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19">
                  <a:extLst>
                    <a:ext uri="{FF2B5EF4-FFF2-40B4-BE49-F238E27FC236}">
                      <a16:creationId xmlns:a16="http://schemas.microsoft.com/office/drawing/2014/main" id="{8B7E1900-A6DE-4B3B-B77B-634E75F748E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448"/>
                  <a:ext cx="57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20">
                  <a:extLst>
                    <a:ext uri="{FF2B5EF4-FFF2-40B4-BE49-F238E27FC236}">
                      <a16:creationId xmlns:a16="http://schemas.microsoft.com/office/drawing/2014/main" id="{F3576143-E56E-4D3D-AEED-D88E82794FE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488" y="2448"/>
                  <a:ext cx="91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21">
                  <a:extLst>
                    <a:ext uri="{FF2B5EF4-FFF2-40B4-BE49-F238E27FC236}">
                      <a16:creationId xmlns:a16="http://schemas.microsoft.com/office/drawing/2014/main" id="{96BE2541-53CF-47E0-BC7D-AD52391ACB8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92"/>
                  <a:ext cx="72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22">
                  <a:extLst>
                    <a:ext uri="{FF2B5EF4-FFF2-40B4-BE49-F238E27FC236}">
                      <a16:creationId xmlns:a16="http://schemas.microsoft.com/office/drawing/2014/main" id="{9A7D7589-B475-4D89-9C96-BB28E7BFB46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152" y="2448"/>
                  <a:ext cx="1056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23">
                  <a:extLst>
                    <a:ext uri="{FF2B5EF4-FFF2-40B4-BE49-F238E27FC236}">
                      <a16:creationId xmlns:a16="http://schemas.microsoft.com/office/drawing/2014/main" id="{5D727240-A8F3-4817-88CE-8BE251F2E84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88"/>
                  <a:ext cx="38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A1F40D52-75BB-4B68-B0EB-17000975D40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962" y="2244"/>
                <a:ext cx="2222" cy="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Oval 25">
                <a:extLst>
                  <a:ext uri="{FF2B5EF4-FFF2-40B4-BE49-F238E27FC236}">
                    <a16:creationId xmlns:a16="http://schemas.microsoft.com/office/drawing/2014/main" id="{2E5C6BB6-AEC3-4339-966D-9F864F4312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5" y="1241"/>
                <a:ext cx="138" cy="126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" name="Text Box 26">
              <a:extLst>
                <a:ext uri="{FF2B5EF4-FFF2-40B4-BE49-F238E27FC236}">
                  <a16:creationId xmlns:a16="http://schemas.microsoft.com/office/drawing/2014/main" id="{96A9B390-C5A8-4568-B700-A8F59BFB36F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20821783">
              <a:off x="4111625" y="525463"/>
              <a:ext cx="5540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/>
                <a:t>Q</a:t>
              </a:r>
              <a:r>
                <a:rPr lang="fr-FR" altLang="en-US" b="1" baseline="-25000"/>
                <a:t>z</a:t>
              </a:r>
              <a:endParaRPr lang="en-GB" altLang="en-US" b="1"/>
            </a:p>
          </p:txBody>
        </p:sp>
        <p:sp>
          <p:nvSpPr>
            <p:cNvPr id="38" name="Text Box 27">
              <a:extLst>
                <a:ext uri="{FF2B5EF4-FFF2-40B4-BE49-F238E27FC236}">
                  <a16:creationId xmlns:a16="http://schemas.microsoft.com/office/drawing/2014/main" id="{DD7F3DD2-2B67-44A8-90FA-B06312A0A46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20821783">
              <a:off x="8088313" y="244475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 dirty="0" err="1"/>
                <a:t>Q</a:t>
              </a:r>
              <a:r>
                <a:rPr lang="fr-FR" altLang="en-US" b="1" baseline="-25000" dirty="0" err="1"/>
                <a:t>y</a:t>
              </a:r>
              <a:endParaRPr lang="en-GB" altLang="en-US" b="1" dirty="0"/>
            </a:p>
          </p:txBody>
        </p:sp>
        <p:sp>
          <p:nvSpPr>
            <p:cNvPr id="39" name="Text Box 29">
              <a:extLst>
                <a:ext uri="{FF2B5EF4-FFF2-40B4-BE49-F238E27FC236}">
                  <a16:creationId xmlns:a16="http://schemas.microsoft.com/office/drawing/2014/main" id="{257D0DBB-F9E6-4B0D-B837-67F0CCCE2D9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245350" y="1531938"/>
              <a:ext cx="23558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 dirty="0"/>
                <a:t>Detector(</a:t>
              </a:r>
              <a:r>
                <a:rPr lang="fr-FR" altLang="en-US" b="1" dirty="0" err="1"/>
                <a:t>fixed</a:t>
              </a:r>
              <a:r>
                <a:rPr lang="fr-FR" altLang="en-US" b="1" dirty="0"/>
                <a:t>)</a:t>
              </a:r>
              <a:endParaRPr lang="en-GB" altLang="en-US" b="1" dirty="0"/>
            </a:p>
          </p:txBody>
        </p:sp>
        <p:grpSp>
          <p:nvGrpSpPr>
            <p:cNvPr id="40" name="Group 34">
              <a:extLst>
                <a:ext uri="{FF2B5EF4-FFF2-40B4-BE49-F238E27FC236}">
                  <a16:creationId xmlns:a16="http://schemas.microsoft.com/office/drawing/2014/main" id="{9F441990-D7A0-4BDB-95DA-A99D02DD56C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77163" y="2143125"/>
              <a:ext cx="554037" cy="430213"/>
              <a:chOff x="4608" y="1584"/>
              <a:chExt cx="432" cy="336"/>
            </a:xfrm>
          </p:grpSpPr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F32EFDEF-770A-42FF-AC5B-B87453150DB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608" y="1728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EE0B5CED-30FE-4878-9A54-7300EAD0B9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704" y="1776"/>
                <a:ext cx="336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28079253-D4AE-42AF-B06C-BC1C2F0B26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944" y="1584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7B2116DE-5EDB-4FAC-B336-030676915A9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608" y="1584"/>
                <a:ext cx="336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Line 39">
              <a:extLst>
                <a:ext uri="{FF2B5EF4-FFF2-40B4-BE49-F238E27FC236}">
                  <a16:creationId xmlns:a16="http://schemas.microsoft.com/office/drawing/2014/main" id="{8EE6F54F-5A71-4343-979F-F7345A4166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89475" y="3548063"/>
              <a:ext cx="3109913" cy="110013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0">
              <a:extLst>
                <a:ext uri="{FF2B5EF4-FFF2-40B4-BE49-F238E27FC236}">
                  <a16:creationId xmlns:a16="http://schemas.microsoft.com/office/drawing/2014/main" id="{87086A85-D607-4033-8C6B-4B2B12B4161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79563" y="2447925"/>
              <a:ext cx="3109912" cy="11001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1">
              <a:extLst>
                <a:ext uri="{FF2B5EF4-FFF2-40B4-BE49-F238E27FC236}">
                  <a16:creationId xmlns:a16="http://schemas.microsoft.com/office/drawing/2014/main" id="{29EE65C9-BD6F-4DD2-94A4-4A3944160DB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689475" y="2447925"/>
              <a:ext cx="3109913" cy="11001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2">
              <a:extLst>
                <a:ext uri="{FF2B5EF4-FFF2-40B4-BE49-F238E27FC236}">
                  <a16:creationId xmlns:a16="http://schemas.microsoft.com/office/drawing/2014/main" id="{C1412A7C-B8B5-4088-A4DB-8CE2FC2097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24200" y="2971800"/>
              <a:ext cx="1487488" cy="50006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79CDCD8-4E99-4595-8226-72F284BF4A8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862763" y="2547938"/>
              <a:ext cx="1217612" cy="2000250"/>
            </a:xfrm>
            <a:custGeom>
              <a:avLst/>
              <a:gdLst>
                <a:gd name="G0" fmla="+- 0 0 0"/>
                <a:gd name="G1" fmla="+- 17415 0 0"/>
                <a:gd name="G2" fmla="+- 21600 0 0"/>
                <a:gd name="T0" fmla="*/ 12778 w 21600"/>
                <a:gd name="T1" fmla="*/ 0 h 34780"/>
                <a:gd name="T2" fmla="*/ 12846 w 21600"/>
                <a:gd name="T3" fmla="*/ 34780 h 34780"/>
                <a:gd name="T4" fmla="*/ 0 w 21600"/>
                <a:gd name="T5" fmla="*/ 17415 h 34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4780" fill="none" extrusionOk="0">
                  <a:moveTo>
                    <a:pt x="12778" y="-1"/>
                  </a:moveTo>
                  <a:cubicBezTo>
                    <a:pt x="18323" y="4069"/>
                    <a:pt x="21600" y="10536"/>
                    <a:pt x="21600" y="17415"/>
                  </a:cubicBezTo>
                  <a:cubicBezTo>
                    <a:pt x="21600" y="24263"/>
                    <a:pt x="18351" y="30706"/>
                    <a:pt x="12845" y="34779"/>
                  </a:cubicBezTo>
                </a:path>
                <a:path w="21600" h="34780" stroke="0" extrusionOk="0">
                  <a:moveTo>
                    <a:pt x="12778" y="-1"/>
                  </a:moveTo>
                  <a:cubicBezTo>
                    <a:pt x="18323" y="4069"/>
                    <a:pt x="21600" y="10536"/>
                    <a:pt x="21600" y="17415"/>
                  </a:cubicBezTo>
                  <a:cubicBezTo>
                    <a:pt x="21600" y="24263"/>
                    <a:pt x="18351" y="30706"/>
                    <a:pt x="12845" y="34779"/>
                  </a:cubicBezTo>
                  <a:lnTo>
                    <a:pt x="0" y="1741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 Box 47">
              <a:extLst>
                <a:ext uri="{FF2B5EF4-FFF2-40B4-BE49-F238E27FC236}">
                  <a16:creationId xmlns:a16="http://schemas.microsoft.com/office/drawing/2014/main" id="{5B854E0B-FE15-4604-BB49-7BEDBC5FA4C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005763" y="2828925"/>
              <a:ext cx="757237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 dirty="0">
                  <a:solidFill>
                    <a:srgbClr val="FF0000"/>
                  </a:solidFill>
                </a:rPr>
                <a:t>2</a:t>
              </a:r>
              <a:r>
                <a:rPr lang="en-GB" alt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</a:t>
              </a:r>
              <a:r>
                <a:rPr lang="fr-FR" altLang="en-US" b="1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1</a:t>
              </a:r>
              <a:endParaRPr lang="en-GB" altLang="en-US" b="1" baseline="-25000" dirty="0">
                <a:solidFill>
                  <a:srgbClr val="FF000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47" name="Text Box 48">
              <a:extLst>
                <a:ext uri="{FF2B5EF4-FFF2-40B4-BE49-F238E27FC236}">
                  <a16:creationId xmlns:a16="http://schemas.microsoft.com/office/drawing/2014/main" id="{CCE02130-B338-46C3-9F92-B5B57923B6B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604963" y="1724025"/>
              <a:ext cx="18970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 dirty="0"/>
                <a:t>Incident </a:t>
              </a:r>
              <a:r>
                <a:rPr lang="fr-FR" altLang="en-US" b="1" dirty="0" err="1"/>
                <a:t>Xrays</a:t>
              </a:r>
              <a:endParaRPr lang="en-GB" altLang="en-US" b="1" dirty="0"/>
            </a:p>
          </p:txBody>
        </p:sp>
        <p:sp>
          <p:nvSpPr>
            <p:cNvPr id="48" name="Text Box 49">
              <a:extLst>
                <a:ext uri="{FF2B5EF4-FFF2-40B4-BE49-F238E27FC236}">
                  <a16:creationId xmlns:a16="http://schemas.microsoft.com/office/drawing/2014/main" id="{26067283-F5FA-4696-BF37-AF7D1A5605E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91163" y="3133725"/>
              <a:ext cx="5270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>
                  <a:solidFill>
                    <a:srgbClr val="FF0000"/>
                  </a:solidFill>
                </a:rPr>
                <a:t>k</a:t>
              </a:r>
              <a:r>
                <a:rPr lang="fr-FR" altLang="en-US" b="1" baseline="-25000">
                  <a:solidFill>
                    <a:srgbClr val="FF0000"/>
                  </a:solidFill>
                </a:rPr>
                <a:t>d</a:t>
              </a:r>
              <a:endParaRPr lang="en-GB" altLang="en-US" b="1">
                <a:solidFill>
                  <a:srgbClr val="FF0000"/>
                </a:solidFill>
              </a:endParaRPr>
            </a:p>
          </p:txBody>
        </p:sp>
        <p:sp>
          <p:nvSpPr>
            <p:cNvPr id="49" name="Line 50">
              <a:extLst>
                <a:ext uri="{FF2B5EF4-FFF2-40B4-BE49-F238E27FC236}">
                  <a16:creationId xmlns:a16="http://schemas.microsoft.com/office/drawing/2014/main" id="{A387902C-90BF-4A0F-A35A-CDEDE7E7189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648200" y="2928938"/>
              <a:ext cx="1487488" cy="50006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51">
              <a:extLst>
                <a:ext uri="{FF2B5EF4-FFF2-40B4-BE49-F238E27FC236}">
                  <a16:creationId xmlns:a16="http://schemas.microsoft.com/office/drawing/2014/main" id="{D5BB271E-BC95-47B5-8A1B-63667C9DDF3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54413" y="3132138"/>
              <a:ext cx="5603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>
                  <a:solidFill>
                    <a:srgbClr val="FF0000"/>
                  </a:solidFill>
                </a:rPr>
                <a:t>k</a:t>
              </a:r>
              <a:r>
                <a:rPr lang="fr-FR" altLang="en-US" b="1" baseline="-25000">
                  <a:solidFill>
                    <a:srgbClr val="FF0000"/>
                  </a:solidFill>
                </a:rPr>
                <a:t>i</a:t>
              </a:r>
              <a:endParaRPr lang="en-GB" altLang="en-US" b="1">
                <a:solidFill>
                  <a:srgbClr val="FF0000"/>
                </a:solidFill>
              </a:endParaRPr>
            </a:p>
          </p:txBody>
        </p:sp>
        <p:sp>
          <p:nvSpPr>
            <p:cNvPr id="51" name="Line 66">
              <a:extLst>
                <a:ext uri="{FF2B5EF4-FFF2-40B4-BE49-F238E27FC236}">
                  <a16:creationId xmlns:a16="http://schemas.microsoft.com/office/drawing/2014/main" id="{9B27D173-94D0-4D96-B794-6ACA53ECBFD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48200" y="2395538"/>
              <a:ext cx="1487488" cy="50006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3">
              <a:extLst>
                <a:ext uri="{FF2B5EF4-FFF2-40B4-BE49-F238E27FC236}">
                  <a16:creationId xmlns:a16="http://schemas.microsoft.com/office/drawing/2014/main" id="{F44C9F4D-23FB-4C92-9A89-AFEDAE3A9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8600" y="2743200"/>
              <a:ext cx="60960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3" name="Arc 65">
              <a:extLst>
                <a:ext uri="{FF2B5EF4-FFF2-40B4-BE49-F238E27FC236}">
                  <a16:creationId xmlns:a16="http://schemas.microsoft.com/office/drawing/2014/main" id="{9D9211C4-AFD8-40D4-9FF9-B7C5FD68F7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38600" y="2417763"/>
              <a:ext cx="762000" cy="457200"/>
            </a:xfrm>
            <a:custGeom>
              <a:avLst/>
              <a:gdLst>
                <a:gd name="G0" fmla="+- 11025 0 0"/>
                <a:gd name="G1" fmla="+- 21600 0 0"/>
                <a:gd name="G2" fmla="+- 21600 0 0"/>
                <a:gd name="T0" fmla="*/ 0 w 32299"/>
                <a:gd name="T1" fmla="*/ 3025 h 21600"/>
                <a:gd name="T2" fmla="*/ 32299 w 32299"/>
                <a:gd name="T3" fmla="*/ 17863 h 21600"/>
                <a:gd name="T4" fmla="*/ 11025 w 322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299" h="21600" fill="none" extrusionOk="0">
                  <a:moveTo>
                    <a:pt x="0" y="3025"/>
                  </a:moveTo>
                  <a:cubicBezTo>
                    <a:pt x="3336" y="1045"/>
                    <a:pt x="7145" y="0"/>
                    <a:pt x="11025" y="0"/>
                  </a:cubicBezTo>
                  <a:cubicBezTo>
                    <a:pt x="21512" y="0"/>
                    <a:pt x="30484" y="7533"/>
                    <a:pt x="32299" y="17862"/>
                  </a:cubicBezTo>
                </a:path>
                <a:path w="32299" h="21600" stroke="0" extrusionOk="0">
                  <a:moveTo>
                    <a:pt x="0" y="3025"/>
                  </a:moveTo>
                  <a:cubicBezTo>
                    <a:pt x="3336" y="1045"/>
                    <a:pt x="7145" y="0"/>
                    <a:pt x="11025" y="0"/>
                  </a:cubicBezTo>
                  <a:cubicBezTo>
                    <a:pt x="21512" y="0"/>
                    <a:pt x="30484" y="7533"/>
                    <a:pt x="32299" y="17862"/>
                  </a:cubicBezTo>
                  <a:lnTo>
                    <a:pt x="11025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Line 67">
              <a:extLst>
                <a:ext uri="{FF2B5EF4-FFF2-40B4-BE49-F238E27FC236}">
                  <a16:creationId xmlns:a16="http://schemas.microsoft.com/office/drawing/2014/main" id="{D698B1B9-68AB-43FA-B5A0-9B7CCF6D1A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8200" y="2438400"/>
              <a:ext cx="152400" cy="990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5" name="Text Box 70">
              <a:extLst>
                <a:ext uri="{FF2B5EF4-FFF2-40B4-BE49-F238E27FC236}">
                  <a16:creationId xmlns:a16="http://schemas.microsoft.com/office/drawing/2014/main" id="{909C969C-6FB0-4AC7-B051-5C7444A47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2667000"/>
              <a:ext cx="533400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 dirty="0">
                  <a:sym typeface="Symbol" panose="05050102010706020507" pitchFamily="18" charset="2"/>
                </a:rPr>
                <a:t>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A4C5BBB-798F-4C6A-B55A-7A3EE1997BD6}"/>
              </a:ext>
            </a:extLst>
          </p:cNvPr>
          <p:cNvSpPr txBox="1"/>
          <p:nvPr/>
        </p:nvSpPr>
        <p:spPr>
          <a:xfrm>
            <a:off x="611561" y="95880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800" dirty="0">
                <a:sym typeface="Symbol" panose="05050102010706020507" pitchFamily="18" charset="2"/>
              </a:rPr>
              <a:t> </a:t>
            </a:r>
            <a:r>
              <a:rPr lang="en-GB" altLang="en-US" dirty="0">
                <a:sym typeface="Symbol" panose="05050102010706020507" pitchFamily="18" charset="2"/>
              </a:rPr>
              <a:t>s</a:t>
            </a:r>
            <a:r>
              <a:rPr lang="en-GB" altLang="en-US" sz="1800" dirty="0">
                <a:sym typeface="Symbol" panose="05050102010706020507" pitchFamily="18" charset="2"/>
              </a:rPr>
              <a:t>can </a:t>
            </a:r>
            <a:r>
              <a:rPr lang="en-GB" altLang="en-US" sz="1800" b="1" dirty="0">
                <a:sym typeface="Symbol" panose="05050102010706020507" pitchFamily="18" charset="2"/>
              </a:rPr>
              <a:t>symmetric geometry</a:t>
            </a:r>
            <a:r>
              <a:rPr lang="en-GB" altLang="en-US" sz="1800" dirty="0">
                <a:sym typeface="Symbol" panose="05050102010706020507" pitchFamily="18" charset="2"/>
              </a:rPr>
              <a:t>: fixed detector (2</a:t>
            </a:r>
            <a:r>
              <a:rPr lang="en-GB" altLang="en-US" dirty="0">
                <a:sym typeface="Symbol" panose="05050102010706020507" pitchFamily="18" charset="2"/>
              </a:rPr>
              <a:t>); determination of the diffraction peak width in the </a:t>
            </a:r>
            <a:r>
              <a:rPr lang="fr-FR" altLang="en-US" dirty="0" err="1"/>
              <a:t>Q</a:t>
            </a:r>
            <a:r>
              <a:rPr lang="fr-FR" altLang="en-US" baseline="-25000" dirty="0" err="1"/>
              <a:t>y</a:t>
            </a:r>
            <a:r>
              <a:rPr lang="fr-FR" altLang="en-US" baseline="-25000" dirty="0"/>
              <a:t> </a:t>
            </a:r>
            <a:r>
              <a:rPr lang="en-GB" altLang="en-US" dirty="0">
                <a:sym typeface="Symbol" panose="05050102010706020507" pitchFamily="18" charset="2"/>
              </a:rPr>
              <a:t>direction (in plane)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52948"/>
      </p:ext>
    </p:extLst>
  </p:cSld>
  <p:clrMapOvr>
    <a:masterClrMapping/>
  </p:clrMapOvr>
  <p:transition advTm="27035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grpSp>
        <p:nvGrpSpPr>
          <p:cNvPr id="82" name="Group 75">
            <a:extLst>
              <a:ext uri="{FF2B5EF4-FFF2-40B4-BE49-F238E27FC236}">
                <a16:creationId xmlns:a16="http://schemas.microsoft.com/office/drawing/2014/main" id="{CD71B532-533D-44CF-B4EC-987949000B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63688" y="2463871"/>
            <a:ext cx="5400000" cy="3554793"/>
            <a:chOff x="1104" y="144"/>
            <a:chExt cx="4141" cy="2726"/>
          </a:xfrm>
        </p:grpSpPr>
        <p:sp>
          <p:nvSpPr>
            <p:cNvPr id="83" name="Line 53">
              <a:extLst>
                <a:ext uri="{FF2B5EF4-FFF2-40B4-BE49-F238E27FC236}">
                  <a16:creationId xmlns:a16="http://schemas.microsoft.com/office/drawing/2014/main" id="{0A38340F-BED3-4EB6-BDA2-7CC22A1BA2C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117" y="148"/>
              <a:ext cx="1437" cy="2722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4" name="Text Box 65">
              <a:extLst>
                <a:ext uri="{FF2B5EF4-FFF2-40B4-BE49-F238E27FC236}">
                  <a16:creationId xmlns:a16="http://schemas.microsoft.com/office/drawing/2014/main" id="{BFE743B3-DA02-4D98-BECC-CC6DE0C94AB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20" y="720"/>
              <a:ext cx="925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 dirty="0"/>
                <a:t>Detector</a:t>
              </a:r>
              <a:endParaRPr lang="en-GB" altLang="en-US" b="1" dirty="0"/>
            </a:p>
          </p:txBody>
        </p:sp>
        <p:sp>
          <p:nvSpPr>
            <p:cNvPr id="85" name="Line 54">
              <a:extLst>
                <a:ext uri="{FF2B5EF4-FFF2-40B4-BE49-F238E27FC236}">
                  <a16:creationId xmlns:a16="http://schemas.microsoft.com/office/drawing/2014/main" id="{72D0A78F-2964-40D9-85B5-62FD544DBD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619" y="1131"/>
              <a:ext cx="2987" cy="983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86" name="Group 5">
              <a:extLst>
                <a:ext uri="{FF2B5EF4-FFF2-40B4-BE49-F238E27FC236}">
                  <a16:creationId xmlns:a16="http://schemas.microsoft.com/office/drawing/2014/main" id="{FF3B57BC-7E23-43AE-A050-C397801A6D2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771064">
              <a:off x="1248" y="250"/>
              <a:ext cx="3327" cy="1835"/>
              <a:chOff x="960" y="423"/>
              <a:chExt cx="4224" cy="2330"/>
            </a:xfrm>
          </p:grpSpPr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B6951747-6AC0-42BA-8EF9-E91EA20462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962" y="423"/>
                <a:ext cx="1" cy="182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7">
                <a:extLst>
                  <a:ext uri="{FF2B5EF4-FFF2-40B4-BE49-F238E27FC236}">
                    <a16:creationId xmlns:a16="http://schemas.microsoft.com/office/drawing/2014/main" id="{E775606B-2330-4DB0-86E3-50F2136FC9B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960" y="2249"/>
                <a:ext cx="898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Oval 8">
                <a:extLst>
                  <a:ext uri="{FF2B5EF4-FFF2-40B4-BE49-F238E27FC236}">
                    <a16:creationId xmlns:a16="http://schemas.microsoft.com/office/drawing/2014/main" id="{0156359A-625F-4397-A759-99710A7A56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94" y="1493"/>
                <a:ext cx="138" cy="126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9">
                <a:extLst>
                  <a:ext uri="{FF2B5EF4-FFF2-40B4-BE49-F238E27FC236}">
                    <a16:creationId xmlns:a16="http://schemas.microsoft.com/office/drawing/2014/main" id="{526563DF-5024-48C6-BB47-473D10CD26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94" y="990"/>
                <a:ext cx="138" cy="126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8" name="Group 10">
                <a:extLst>
                  <a:ext uri="{FF2B5EF4-FFF2-40B4-BE49-F238E27FC236}">
                    <a16:creationId xmlns:a16="http://schemas.microsoft.com/office/drawing/2014/main" id="{107ECBC3-4F02-4AC7-ABA9-F6B3C3BBD6A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858" y="2249"/>
                <a:ext cx="2347" cy="504"/>
                <a:chOff x="768" y="2448"/>
                <a:chExt cx="1632" cy="384"/>
              </a:xfrm>
            </p:grpSpPr>
            <p:sp>
              <p:nvSpPr>
                <p:cNvPr id="111" name="Rectangle 11">
                  <a:extLst>
                    <a:ext uri="{FF2B5EF4-FFF2-40B4-BE49-F238E27FC236}">
                      <a16:creationId xmlns:a16="http://schemas.microsoft.com/office/drawing/2014/main" id="{0E765999-7E98-4633-BF34-A384099A4C0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68" y="2448"/>
                  <a:ext cx="16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Line 12">
                  <a:extLst>
                    <a:ext uri="{FF2B5EF4-FFF2-40B4-BE49-F238E27FC236}">
                      <a16:creationId xmlns:a16="http://schemas.microsoft.com/office/drawing/2014/main" id="{1F23BB49-84D5-47D1-A7A6-CA73290340C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496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13">
                  <a:extLst>
                    <a:ext uri="{FF2B5EF4-FFF2-40B4-BE49-F238E27FC236}">
                      <a16:creationId xmlns:a16="http://schemas.microsoft.com/office/drawing/2014/main" id="{A6A601D3-2493-4EB5-94B2-E522107BDDC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44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14">
                  <a:extLst>
                    <a:ext uri="{FF2B5EF4-FFF2-40B4-BE49-F238E27FC236}">
                      <a16:creationId xmlns:a16="http://schemas.microsoft.com/office/drawing/2014/main" id="{556D4FC8-D889-4B5B-9B9A-6A2741396AA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92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15">
                  <a:extLst>
                    <a:ext uri="{FF2B5EF4-FFF2-40B4-BE49-F238E27FC236}">
                      <a16:creationId xmlns:a16="http://schemas.microsoft.com/office/drawing/2014/main" id="{4C247FAD-E979-4D83-839E-5A1BA8EF257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40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16">
                  <a:extLst>
                    <a:ext uri="{FF2B5EF4-FFF2-40B4-BE49-F238E27FC236}">
                      <a16:creationId xmlns:a16="http://schemas.microsoft.com/office/drawing/2014/main" id="{8978E0D2-0808-4C02-A2C8-16E752C2D3F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40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Line 17">
                  <a:extLst>
                    <a:ext uri="{FF2B5EF4-FFF2-40B4-BE49-F238E27FC236}">
                      <a16:creationId xmlns:a16="http://schemas.microsoft.com/office/drawing/2014/main" id="{0210B8C8-7E90-4B9C-BECB-1D8EB71480B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88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Line 18">
                  <a:extLst>
                    <a:ext uri="{FF2B5EF4-FFF2-40B4-BE49-F238E27FC236}">
                      <a16:creationId xmlns:a16="http://schemas.microsoft.com/office/drawing/2014/main" id="{F5916E0F-2BE5-4C72-A025-3D9B3CCFDF9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736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Line 19">
                  <a:extLst>
                    <a:ext uri="{FF2B5EF4-FFF2-40B4-BE49-F238E27FC236}">
                      <a16:creationId xmlns:a16="http://schemas.microsoft.com/office/drawing/2014/main" id="{1D0E4CC7-EAF3-4613-BBD5-4358F777EF6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784"/>
                  <a:ext cx="16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Line 20">
                  <a:extLst>
                    <a:ext uri="{FF2B5EF4-FFF2-40B4-BE49-F238E27FC236}">
                      <a16:creationId xmlns:a16="http://schemas.microsoft.com/office/drawing/2014/main" id="{2DD11BBF-E019-462B-9D10-13082959FF1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448"/>
                  <a:ext cx="1056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Line 21">
                  <a:extLst>
                    <a:ext uri="{FF2B5EF4-FFF2-40B4-BE49-F238E27FC236}">
                      <a16:creationId xmlns:a16="http://schemas.microsoft.com/office/drawing/2014/main" id="{C792FB73-3267-426E-BD73-39110F8A49A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448"/>
                  <a:ext cx="57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22">
                  <a:extLst>
                    <a:ext uri="{FF2B5EF4-FFF2-40B4-BE49-F238E27FC236}">
                      <a16:creationId xmlns:a16="http://schemas.microsoft.com/office/drawing/2014/main" id="{A258F49A-9032-493C-A392-71D89D05723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488" y="2448"/>
                  <a:ext cx="91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23">
                  <a:extLst>
                    <a:ext uri="{FF2B5EF4-FFF2-40B4-BE49-F238E27FC236}">
                      <a16:creationId xmlns:a16="http://schemas.microsoft.com/office/drawing/2014/main" id="{2EB78B6E-6EA1-4EFA-97EF-2D39E3DC37A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92"/>
                  <a:ext cx="72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24">
                  <a:extLst>
                    <a:ext uri="{FF2B5EF4-FFF2-40B4-BE49-F238E27FC236}">
                      <a16:creationId xmlns:a16="http://schemas.microsoft.com/office/drawing/2014/main" id="{22F03FE1-AA0D-4601-BC83-37BAE2A3F7F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152" y="2448"/>
                  <a:ext cx="1056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25">
                  <a:extLst>
                    <a:ext uri="{FF2B5EF4-FFF2-40B4-BE49-F238E27FC236}">
                      <a16:creationId xmlns:a16="http://schemas.microsoft.com/office/drawing/2014/main" id="{0315DEA4-AD9C-40E0-850D-4010CDD7200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688"/>
                  <a:ext cx="38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Line 26">
                <a:extLst>
                  <a:ext uri="{FF2B5EF4-FFF2-40B4-BE49-F238E27FC236}">
                    <a16:creationId xmlns:a16="http://schemas.microsoft.com/office/drawing/2014/main" id="{4D17E10B-8BF5-4E58-A6A9-1AB5BB50DF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962" y="2244"/>
                <a:ext cx="2222" cy="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Oval 27">
                <a:extLst>
                  <a:ext uri="{FF2B5EF4-FFF2-40B4-BE49-F238E27FC236}">
                    <a16:creationId xmlns:a16="http://schemas.microsoft.com/office/drawing/2014/main" id="{6013EC81-E86C-490E-A66B-C63960A9EA2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5" y="1241"/>
                <a:ext cx="138" cy="126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" name="Text Box 28">
              <a:extLst>
                <a:ext uri="{FF2B5EF4-FFF2-40B4-BE49-F238E27FC236}">
                  <a16:creationId xmlns:a16="http://schemas.microsoft.com/office/drawing/2014/main" id="{262E2B64-7160-4C25-81FB-DE4D64B8D41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-771064">
              <a:off x="2615" y="154"/>
              <a:ext cx="3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/>
                <a:t>Q</a:t>
              </a:r>
              <a:r>
                <a:rPr lang="fr-FR" altLang="en-US" b="1" baseline="-25000"/>
                <a:t>z</a:t>
              </a:r>
              <a:endParaRPr lang="en-GB" altLang="en-US" b="1"/>
            </a:p>
          </p:txBody>
        </p:sp>
        <p:sp>
          <p:nvSpPr>
            <p:cNvPr id="88" name="Text Box 29">
              <a:extLst>
                <a:ext uri="{FF2B5EF4-FFF2-40B4-BE49-F238E27FC236}">
                  <a16:creationId xmlns:a16="http://schemas.microsoft.com/office/drawing/2014/main" id="{AA8812CB-CAE4-460A-B27C-294288FB109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-771064">
              <a:off x="4654" y="1162"/>
              <a:ext cx="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b="1"/>
                <a:t>Q</a:t>
              </a:r>
              <a:r>
                <a:rPr lang="fr-FR" altLang="en-US" b="1" baseline="-25000"/>
                <a:t>y</a:t>
              </a:r>
              <a:endParaRPr lang="en-GB" altLang="en-US" b="1"/>
            </a:p>
          </p:txBody>
        </p:sp>
        <p:sp>
          <p:nvSpPr>
            <p:cNvPr id="89" name="Line 47">
              <a:extLst>
                <a:ext uri="{FF2B5EF4-FFF2-40B4-BE49-F238E27FC236}">
                  <a16:creationId xmlns:a16="http://schemas.microsoft.com/office/drawing/2014/main" id="{F8E623F0-4FA8-4941-B640-3EF53D09A52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942" y="375"/>
              <a:ext cx="492" cy="13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0" name="Line 49">
              <a:extLst>
                <a:ext uri="{FF2B5EF4-FFF2-40B4-BE49-F238E27FC236}">
                  <a16:creationId xmlns:a16="http://schemas.microsoft.com/office/drawing/2014/main" id="{E4D323FD-78AD-49C2-A7DE-6DDBA135856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602" y="1055"/>
              <a:ext cx="340" cy="643"/>
            </a:xfrm>
            <a:prstGeom prst="line">
              <a:avLst/>
            </a:prstGeom>
            <a:noFill/>
            <a:ln w="63500">
              <a:solidFill>
                <a:srgbClr val="00CC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1" name="Line 50">
              <a:extLst>
                <a:ext uri="{FF2B5EF4-FFF2-40B4-BE49-F238E27FC236}">
                  <a16:creationId xmlns:a16="http://schemas.microsoft.com/office/drawing/2014/main" id="{FDAE12C1-AB3A-4606-9AAF-03F3BD6B63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33797" flipV="1">
              <a:off x="3093" y="1244"/>
              <a:ext cx="341" cy="643"/>
            </a:xfrm>
            <a:prstGeom prst="line">
              <a:avLst/>
            </a:prstGeom>
            <a:noFill/>
            <a:ln w="63500">
              <a:solidFill>
                <a:srgbClr val="00CC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2" name="Line 51">
              <a:extLst>
                <a:ext uri="{FF2B5EF4-FFF2-40B4-BE49-F238E27FC236}">
                  <a16:creationId xmlns:a16="http://schemas.microsoft.com/office/drawing/2014/main" id="{2FEF2BA4-5A95-4FD8-9828-7642E73E5B2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3245" y="829"/>
              <a:ext cx="340" cy="642"/>
            </a:xfrm>
            <a:prstGeom prst="line">
              <a:avLst/>
            </a:prstGeom>
            <a:noFill/>
            <a:ln w="63500">
              <a:solidFill>
                <a:srgbClr val="00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3" name="Arc 55">
              <a:extLst>
                <a:ext uri="{FF2B5EF4-FFF2-40B4-BE49-F238E27FC236}">
                  <a16:creationId xmlns:a16="http://schemas.microsoft.com/office/drawing/2014/main" id="{3C3F2076-4688-4F1A-9970-09C1AB535A9E}"/>
                </a:ext>
              </a:extLst>
            </p:cNvPr>
            <p:cNvSpPr>
              <a:spLocks noChangeAspect="1"/>
            </p:cNvSpPr>
            <p:nvPr/>
          </p:nvSpPr>
          <p:spPr bwMode="auto">
            <a:xfrm rot="-2307530">
              <a:off x="2764" y="299"/>
              <a:ext cx="514" cy="488"/>
            </a:xfrm>
            <a:custGeom>
              <a:avLst/>
              <a:gdLst>
                <a:gd name="G0" fmla="+- 275 0 0"/>
                <a:gd name="G1" fmla="+- 21600 0 0"/>
                <a:gd name="G2" fmla="+- 21600 0 0"/>
                <a:gd name="T0" fmla="*/ 0 w 21875"/>
                <a:gd name="T1" fmla="*/ 2 h 25323"/>
                <a:gd name="T2" fmla="*/ 21552 w 21875"/>
                <a:gd name="T3" fmla="*/ 25323 h 25323"/>
                <a:gd name="T4" fmla="*/ 275 w 21875"/>
                <a:gd name="T5" fmla="*/ 21600 h 25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75" h="25323" fill="none" extrusionOk="0">
                  <a:moveTo>
                    <a:pt x="-1" y="1"/>
                  </a:moveTo>
                  <a:cubicBezTo>
                    <a:pt x="91" y="0"/>
                    <a:pt x="183" y="0"/>
                    <a:pt x="275" y="0"/>
                  </a:cubicBezTo>
                  <a:cubicBezTo>
                    <a:pt x="12204" y="0"/>
                    <a:pt x="21875" y="9670"/>
                    <a:pt x="21875" y="21600"/>
                  </a:cubicBezTo>
                  <a:cubicBezTo>
                    <a:pt x="21875" y="22847"/>
                    <a:pt x="21766" y="24093"/>
                    <a:pt x="21551" y="25322"/>
                  </a:cubicBezTo>
                </a:path>
                <a:path w="21875" h="25323" stroke="0" extrusionOk="0">
                  <a:moveTo>
                    <a:pt x="-1" y="1"/>
                  </a:moveTo>
                  <a:cubicBezTo>
                    <a:pt x="91" y="0"/>
                    <a:pt x="183" y="0"/>
                    <a:pt x="275" y="0"/>
                  </a:cubicBezTo>
                  <a:cubicBezTo>
                    <a:pt x="12204" y="0"/>
                    <a:pt x="21875" y="9670"/>
                    <a:pt x="21875" y="21600"/>
                  </a:cubicBezTo>
                  <a:cubicBezTo>
                    <a:pt x="21875" y="22847"/>
                    <a:pt x="21766" y="24093"/>
                    <a:pt x="21551" y="25322"/>
                  </a:cubicBezTo>
                  <a:lnTo>
                    <a:pt x="275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4" name="Text Box 57">
              <a:extLst>
                <a:ext uri="{FF2B5EF4-FFF2-40B4-BE49-F238E27FC236}">
                  <a16:creationId xmlns:a16="http://schemas.microsoft.com/office/drawing/2014/main" id="{F06D576E-F708-423A-B302-39EE4766AB3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28" y="144"/>
              <a:ext cx="3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ym typeface="Symbol" panose="05050102010706020507" pitchFamily="18" charset="2"/>
                </a:rPr>
                <a:t></a:t>
              </a:r>
              <a:endParaRPr lang="en-GB" altLang="en-US" b="1"/>
            </a:p>
          </p:txBody>
        </p:sp>
        <p:sp>
          <p:nvSpPr>
            <p:cNvPr id="95" name="Arc 58">
              <a:extLst>
                <a:ext uri="{FF2B5EF4-FFF2-40B4-BE49-F238E27FC236}">
                  <a16:creationId xmlns:a16="http://schemas.microsoft.com/office/drawing/2014/main" id="{1EE94EBE-5CFE-40A9-9CF0-0842823A9503}"/>
                </a:ext>
              </a:extLst>
            </p:cNvPr>
            <p:cNvSpPr>
              <a:spLocks noChangeAspect="1"/>
            </p:cNvSpPr>
            <p:nvPr/>
          </p:nvSpPr>
          <p:spPr bwMode="auto">
            <a:xfrm rot="20881361" flipV="1">
              <a:off x="3396" y="1320"/>
              <a:ext cx="1134" cy="13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507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893" y="0"/>
                    <a:pt x="21548" y="9614"/>
                    <a:pt x="21599" y="21507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893" y="0"/>
                    <a:pt x="21548" y="9614"/>
                    <a:pt x="21599" y="2150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6" name="Text Box 59">
              <a:extLst>
                <a:ext uri="{FF2B5EF4-FFF2-40B4-BE49-F238E27FC236}">
                  <a16:creationId xmlns:a16="http://schemas.microsoft.com/office/drawing/2014/main" id="{89FACE5C-89A7-4E15-B08E-71758E85028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65" y="2038"/>
              <a:ext cx="3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b="1">
                  <a:solidFill>
                    <a:srgbClr val="33CCFF"/>
                  </a:solidFill>
                </a:rPr>
                <a:t>2</a:t>
              </a:r>
              <a:r>
                <a:rPr lang="en-GB" altLang="en-US" b="1">
                  <a:solidFill>
                    <a:srgbClr val="33CCFF"/>
                  </a:solidFill>
                  <a:sym typeface="Symbol" panose="05050102010706020507" pitchFamily="18" charset="2"/>
                </a:rPr>
                <a:t></a:t>
              </a:r>
            </a:p>
          </p:txBody>
        </p:sp>
        <p:grpSp>
          <p:nvGrpSpPr>
            <p:cNvPr id="97" name="Group 60">
              <a:extLst>
                <a:ext uri="{FF2B5EF4-FFF2-40B4-BE49-F238E27FC236}">
                  <a16:creationId xmlns:a16="http://schemas.microsoft.com/office/drawing/2014/main" id="{4727662F-073A-47AF-AA60-51416087ED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68" y="980"/>
              <a:ext cx="275" cy="213"/>
              <a:chOff x="4608" y="1584"/>
              <a:chExt cx="432" cy="336"/>
            </a:xfrm>
          </p:grpSpPr>
          <p:sp>
            <p:nvSpPr>
              <p:cNvPr id="100" name="Line 61">
                <a:extLst>
                  <a:ext uri="{FF2B5EF4-FFF2-40B4-BE49-F238E27FC236}">
                    <a16:creationId xmlns:a16="http://schemas.microsoft.com/office/drawing/2014/main" id="{D0668B8C-5166-4015-B875-78E0EBB6B0D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608" y="1728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62">
                <a:extLst>
                  <a:ext uri="{FF2B5EF4-FFF2-40B4-BE49-F238E27FC236}">
                    <a16:creationId xmlns:a16="http://schemas.microsoft.com/office/drawing/2014/main" id="{DD32E5C7-F6AB-4860-BED0-BA3694CF33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704" y="1776"/>
                <a:ext cx="336" cy="144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63">
                <a:extLst>
                  <a:ext uri="{FF2B5EF4-FFF2-40B4-BE49-F238E27FC236}">
                    <a16:creationId xmlns:a16="http://schemas.microsoft.com/office/drawing/2014/main" id="{6B2A5B72-B0DF-4C9A-9235-26E83629103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944" y="1584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64">
                <a:extLst>
                  <a:ext uri="{FF2B5EF4-FFF2-40B4-BE49-F238E27FC236}">
                    <a16:creationId xmlns:a16="http://schemas.microsoft.com/office/drawing/2014/main" id="{F5DEB1D7-AE6F-4B64-A0E4-E1E3DFB9BAE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608" y="1584"/>
                <a:ext cx="336" cy="144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Arc 66">
              <a:extLst>
                <a:ext uri="{FF2B5EF4-FFF2-40B4-BE49-F238E27FC236}">
                  <a16:creationId xmlns:a16="http://schemas.microsoft.com/office/drawing/2014/main" id="{874DF699-F8C7-4BA6-B1D8-F4D5415EE3A8}"/>
                </a:ext>
              </a:extLst>
            </p:cNvPr>
            <p:cNvSpPr>
              <a:spLocks noChangeAspect="1"/>
            </p:cNvSpPr>
            <p:nvPr/>
          </p:nvSpPr>
          <p:spPr bwMode="auto">
            <a:xfrm rot="19840898" flipH="1">
              <a:off x="1667" y="825"/>
              <a:ext cx="983" cy="9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8"/>
                <a:gd name="T1" fmla="*/ 0 h 21600"/>
                <a:gd name="T2" fmla="*/ 21598 w 21598"/>
                <a:gd name="T3" fmla="*/ 21326 h 21600"/>
                <a:gd name="T4" fmla="*/ 0 w 215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600" fill="none" extrusionOk="0">
                  <a:moveTo>
                    <a:pt x="0" y="0"/>
                  </a:moveTo>
                  <a:cubicBezTo>
                    <a:pt x="11822" y="0"/>
                    <a:pt x="21448" y="9504"/>
                    <a:pt x="21598" y="21325"/>
                  </a:cubicBezTo>
                </a:path>
                <a:path w="21598" h="21600" stroke="0" extrusionOk="0">
                  <a:moveTo>
                    <a:pt x="0" y="0"/>
                  </a:moveTo>
                  <a:cubicBezTo>
                    <a:pt x="11822" y="0"/>
                    <a:pt x="21448" y="9504"/>
                    <a:pt x="21598" y="2132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9" name="Text Box 68">
              <a:extLst>
                <a:ext uri="{FF2B5EF4-FFF2-40B4-BE49-F238E27FC236}">
                  <a16:creationId xmlns:a16="http://schemas.microsoft.com/office/drawing/2014/main" id="{25F80FBD-20F4-45C3-8801-DB21F94EEB8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04" y="942"/>
              <a:ext cx="8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 dirty="0">
                  <a:solidFill>
                    <a:srgbClr val="33CCFF"/>
                  </a:solidFill>
                  <a:sym typeface="Symbol" panose="05050102010706020507" pitchFamily="18" charset="2"/>
                </a:rPr>
                <a:t> </a:t>
              </a:r>
              <a:r>
                <a:rPr lang="fr-FR" altLang="en-US" b="1" dirty="0">
                  <a:solidFill>
                    <a:srgbClr val="33CCFF"/>
                  </a:solidFill>
                  <a:sym typeface="Symbol" panose="05050102010706020507" pitchFamily="18" charset="2"/>
                </a:rPr>
                <a:t>=</a:t>
              </a:r>
              <a:r>
                <a:rPr lang="en-GB" altLang="en-US" b="1" dirty="0">
                  <a:solidFill>
                    <a:srgbClr val="33CCFF"/>
                  </a:solidFill>
                  <a:sym typeface="Symbol" panose="05050102010706020507" pitchFamily="18" charset="2"/>
                </a:rPr>
                <a:t></a:t>
              </a:r>
              <a:r>
                <a:rPr lang="fr-FR" altLang="en-US" b="1" dirty="0">
                  <a:solidFill>
                    <a:srgbClr val="33CCFF"/>
                  </a:solidFill>
                  <a:sym typeface="Symbol" panose="05050102010706020507" pitchFamily="18" charset="2"/>
                </a:rPr>
                <a:t> + </a:t>
              </a:r>
              <a:r>
                <a:rPr lang="en-GB" altLang="en-US" b="1" dirty="0">
                  <a:solidFill>
                    <a:srgbClr val="33CCFF"/>
                  </a:solidFill>
                  <a:sym typeface="Symbol" panose="05050102010706020507" pitchFamily="18" charset="2"/>
                </a:rPr>
                <a:t>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EBB7138-8CCA-418D-9144-A713CC167AD4}"/>
              </a:ext>
            </a:extLst>
          </p:cNvPr>
          <p:cNvSpPr txBox="1"/>
          <p:nvPr/>
        </p:nvSpPr>
        <p:spPr>
          <a:xfrm>
            <a:off x="510363" y="839336"/>
            <a:ext cx="7899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Asymmetric geometry: </a:t>
            </a:r>
            <a:r>
              <a:rPr lang="en-US" dirty="0"/>
              <a:t>study of inclined planes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sym typeface="Symbol" panose="05050102010706020507" pitchFamily="18" charset="2"/>
              </a:rPr>
              <a:t>/2: scan of a direction inclined by  to the normal of the film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sym typeface="Symbol" panose="05050102010706020507" pitchFamily="18" charset="2"/>
              </a:rPr>
              <a:t>  scan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sym typeface="Symbol" panose="05050102010706020507" pitchFamily="18" charset="2"/>
              </a:rPr>
              <a:t>Combining /2 and/or  scans: 2 D reciprocal space mapping (</a:t>
            </a:r>
            <a:r>
              <a:rPr lang="en-GB" altLang="en-US" dirty="0" err="1">
                <a:sym typeface="Symbol" panose="05050102010706020507" pitchFamily="18" charset="2"/>
              </a:rPr>
              <a:t>rsm</a:t>
            </a:r>
            <a:r>
              <a:rPr lang="en-GB" altLang="en-US" dirty="0">
                <a:sym typeface="Symbol" panose="05050102010706020507" pitchFamily="18" charset="2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rapèze 3">
            <a:extLst>
              <a:ext uri="{FF2B5EF4-FFF2-40B4-BE49-F238E27FC236}">
                <a16:creationId xmlns:a16="http://schemas.microsoft.com/office/drawing/2014/main" id="{CECB7600-58A0-4109-B498-19B9DE0314D9}"/>
              </a:ext>
            </a:extLst>
          </p:cNvPr>
          <p:cNvSpPr/>
          <p:nvPr/>
        </p:nvSpPr>
        <p:spPr>
          <a:xfrm rot="12245735">
            <a:off x="4342585" y="3135666"/>
            <a:ext cx="432048" cy="570192"/>
          </a:xfrm>
          <a:prstGeom prst="trapezoid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96289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en-US" sz="1600" dirty="0"/>
            </a:b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école </a:t>
            </a:r>
            <a:r>
              <a:rPr lang="en-US" dirty="0" err="1"/>
              <a:t>d'été</a:t>
            </a:r>
            <a:r>
              <a:rPr lang="en-US" dirty="0"/>
              <a:t> sur </a:t>
            </a:r>
            <a:r>
              <a:rPr lang="en-US" dirty="0" err="1"/>
              <a:t>l'épitaxie</a:t>
            </a:r>
            <a:r>
              <a:rPr lang="en-US" dirty="0"/>
              <a:t>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Introduction</a:t>
            </a:r>
          </a:p>
        </p:txBody>
      </p:sp>
      <p:sp>
        <p:nvSpPr>
          <p:cNvPr id="7" name="Text Box 1046">
            <a:extLst>
              <a:ext uri="{FF2B5EF4-FFF2-40B4-BE49-F238E27FC236}">
                <a16:creationId xmlns:a16="http://schemas.microsoft.com/office/drawing/2014/main" id="{EC4ABB00-8897-4970-9B84-A594C67B5AD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33740" y="898242"/>
            <a:ext cx="11220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I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x1y1</a:t>
            </a:r>
            <a:r>
              <a:rPr lang="en-US" altLang="en-US" sz="2000" b="1" dirty="0">
                <a:solidFill>
                  <a:srgbClr val="FF0000"/>
                </a:solidFill>
              </a:rPr>
              <a:t>(</a:t>
            </a:r>
            <a:r>
              <a:rPr lang="en-US" alt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)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9" name="Group 1056">
            <a:extLst>
              <a:ext uri="{FF2B5EF4-FFF2-40B4-BE49-F238E27FC236}">
                <a16:creationId xmlns:a16="http://schemas.microsoft.com/office/drawing/2014/main" id="{549762A0-D28A-47E1-81F6-CF9C163DBD72}"/>
              </a:ext>
            </a:extLst>
          </p:cNvPr>
          <p:cNvGrpSpPr>
            <a:grpSpLocks/>
          </p:cNvGrpSpPr>
          <p:nvPr/>
        </p:nvGrpSpPr>
        <p:grpSpPr bwMode="auto">
          <a:xfrm>
            <a:off x="719572" y="1016732"/>
            <a:ext cx="4080766" cy="2371184"/>
            <a:chOff x="957" y="1643"/>
            <a:chExt cx="4626" cy="2688"/>
          </a:xfrm>
        </p:grpSpPr>
        <p:sp>
          <p:nvSpPr>
            <p:cNvPr id="12" name="Rectangle 1027">
              <a:extLst>
                <a:ext uri="{FF2B5EF4-FFF2-40B4-BE49-F238E27FC236}">
                  <a16:creationId xmlns:a16="http://schemas.microsoft.com/office/drawing/2014/main" id="{99CEA18D-65A0-46AF-8BCD-6899192BE9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9" y="2979"/>
              <a:ext cx="515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Oval 1028">
              <a:extLst>
                <a:ext uri="{FF2B5EF4-FFF2-40B4-BE49-F238E27FC236}">
                  <a16:creationId xmlns:a16="http://schemas.microsoft.com/office/drawing/2014/main" id="{A73D5445-6B3E-47F8-B87B-DA6F918453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6" y="2206"/>
              <a:ext cx="86" cy="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4" name="Picture 1030">
              <a:extLst>
                <a:ext uri="{FF2B5EF4-FFF2-40B4-BE49-F238E27FC236}">
                  <a16:creationId xmlns:a16="http://schemas.microsoft.com/office/drawing/2014/main" id="{652504BD-A8AE-495F-90B8-6110EEACD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" y="2184"/>
              <a:ext cx="1432" cy="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31">
              <a:extLst>
                <a:ext uri="{FF2B5EF4-FFF2-40B4-BE49-F238E27FC236}">
                  <a16:creationId xmlns:a16="http://schemas.microsoft.com/office/drawing/2014/main" id="{7593B3F8-3DF3-430D-ACE0-BC19F85EF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" y="2184"/>
              <a:ext cx="1432" cy="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AutoShape 1035">
              <a:extLst>
                <a:ext uri="{FF2B5EF4-FFF2-40B4-BE49-F238E27FC236}">
                  <a16:creationId xmlns:a16="http://schemas.microsoft.com/office/drawing/2014/main" id="{FF96A6AF-6828-4349-82DE-30EAE1D63D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43" y="2034"/>
              <a:ext cx="172" cy="8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" name="Group 1042">
              <a:extLst>
                <a:ext uri="{FF2B5EF4-FFF2-40B4-BE49-F238E27FC236}">
                  <a16:creationId xmlns:a16="http://schemas.microsoft.com/office/drawing/2014/main" id="{2C7E8AAF-A297-4044-8AAC-2566B805B44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7" y="1934"/>
              <a:ext cx="2032" cy="2229"/>
              <a:chOff x="609" y="1088"/>
              <a:chExt cx="2271" cy="2491"/>
            </a:xfrm>
          </p:grpSpPr>
          <p:sp>
            <p:nvSpPr>
              <p:cNvPr id="23" name="Line 1036">
                <a:extLst>
                  <a:ext uri="{FF2B5EF4-FFF2-40B4-BE49-F238E27FC236}">
                    <a16:creationId xmlns:a16="http://schemas.microsoft.com/office/drawing/2014/main" id="{FE08CC84-401E-4E3B-8D5A-78D4E132F52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60" y="3120"/>
                <a:ext cx="18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Line 1037">
                <a:extLst>
                  <a:ext uri="{FF2B5EF4-FFF2-40B4-BE49-F238E27FC236}">
                    <a16:creationId xmlns:a16="http://schemas.microsoft.com/office/drawing/2014/main" id="{7DDC2A96-B70A-4349-A3FF-B49D12BC3BB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960" y="1344"/>
                <a:ext cx="0" cy="17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Text Box 1039">
                <a:extLst>
                  <a:ext uri="{FF2B5EF4-FFF2-40B4-BE49-F238E27FC236}">
                    <a16:creationId xmlns:a16="http://schemas.microsoft.com/office/drawing/2014/main" id="{C63AA4BA-A962-49A3-A993-9F92DDCFE14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92" y="3072"/>
                <a:ext cx="288" cy="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000" b="1" dirty="0"/>
                  <a:t>x</a:t>
                </a:r>
              </a:p>
            </p:txBody>
          </p:sp>
          <p:sp>
            <p:nvSpPr>
              <p:cNvPr id="26" name="Text Box 1040">
                <a:extLst>
                  <a:ext uri="{FF2B5EF4-FFF2-40B4-BE49-F238E27FC236}">
                    <a16:creationId xmlns:a16="http://schemas.microsoft.com/office/drawing/2014/main" id="{436728BA-5B4F-4570-9C4F-040BE74415E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9" y="1088"/>
                <a:ext cx="240" cy="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000" b="1" dirty="0"/>
                  <a:t>y</a:t>
                </a:r>
              </a:p>
            </p:txBody>
          </p:sp>
        </p:grpSp>
        <p:sp>
          <p:nvSpPr>
            <p:cNvPr id="18" name="Text Box 1043">
              <a:extLst>
                <a:ext uri="{FF2B5EF4-FFF2-40B4-BE49-F238E27FC236}">
                  <a16:creationId xmlns:a16="http://schemas.microsoft.com/office/drawing/2014/main" id="{C8D6FA6A-51EF-46D2-9AF1-3F0099F5790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73" y="3670"/>
              <a:ext cx="98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x</a:t>
              </a:r>
              <a:r>
                <a:rPr lang="en-US" altLang="en-US" sz="1400" baseline="-25000" dirty="0"/>
                <a:t>1</a:t>
              </a:r>
              <a:endParaRPr lang="en-US" altLang="en-US" sz="1400" dirty="0"/>
            </a:p>
          </p:txBody>
        </p:sp>
        <p:sp>
          <p:nvSpPr>
            <p:cNvPr id="19" name="Text Box 1044">
              <a:extLst>
                <a:ext uri="{FF2B5EF4-FFF2-40B4-BE49-F238E27FC236}">
                  <a16:creationId xmlns:a16="http://schemas.microsoft.com/office/drawing/2014/main" id="{FDEA4628-6D24-486F-9A2E-D7BEE475D7D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83" y="2683"/>
              <a:ext cx="50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y</a:t>
              </a:r>
              <a:r>
                <a:rPr lang="en-US" altLang="en-US" sz="1400" baseline="-25000" dirty="0"/>
                <a:t>1</a:t>
              </a:r>
              <a:endParaRPr lang="en-US" altLang="en-US" sz="1400" dirty="0"/>
            </a:p>
          </p:txBody>
        </p:sp>
        <p:sp>
          <p:nvSpPr>
            <p:cNvPr id="20" name="Text Box 1045">
              <a:extLst>
                <a:ext uri="{FF2B5EF4-FFF2-40B4-BE49-F238E27FC236}">
                  <a16:creationId xmlns:a16="http://schemas.microsoft.com/office/drawing/2014/main" id="{3A50B376-E47A-49FD-92BB-8D2CACF9DEA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87" y="3876"/>
              <a:ext cx="1856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/>
                <a:t>sample</a:t>
              </a:r>
            </a:p>
          </p:txBody>
        </p:sp>
        <p:sp>
          <p:nvSpPr>
            <p:cNvPr id="21" name="Text Box 1047">
              <a:extLst>
                <a:ext uri="{FF2B5EF4-FFF2-40B4-BE49-F238E27FC236}">
                  <a16:creationId xmlns:a16="http://schemas.microsoft.com/office/drawing/2014/main" id="{B25AA7F4-F901-4765-A7BE-73969088655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92" y="3877"/>
              <a:ext cx="179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dirty="0"/>
                <a:t>image</a:t>
              </a:r>
            </a:p>
          </p:txBody>
        </p:sp>
        <p:sp>
          <p:nvSpPr>
            <p:cNvPr id="22" name="Text Box 1050">
              <a:extLst>
                <a:ext uri="{FF2B5EF4-FFF2-40B4-BE49-F238E27FC236}">
                  <a16:creationId xmlns:a16="http://schemas.microsoft.com/office/drawing/2014/main" id="{D1D1DFB0-EA30-4D3E-B116-51C3F625DC5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41" y="1643"/>
              <a:ext cx="1432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0000"/>
                  </a:solidFill>
                </a:rPr>
                <a:t>I</a:t>
              </a:r>
              <a:r>
                <a:rPr lang="en-US" altLang="en-US" sz="2000" b="1" baseline="-25000" dirty="0">
                  <a:solidFill>
                    <a:srgbClr val="FF0000"/>
                  </a:solidFill>
                </a:rPr>
                <a:t>x1y1</a:t>
              </a:r>
              <a:r>
                <a:rPr lang="en-US" altLang="en-US" sz="2000" b="1" dirty="0">
                  <a:solidFill>
                    <a:srgbClr val="FF0000"/>
                  </a:solidFill>
                </a:rPr>
                <a:t>(</a:t>
              </a:r>
              <a:r>
                <a:rPr lang="en-US" altLang="en-US" sz="20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)</a:t>
              </a:r>
              <a:endParaRPr lang="en-US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 Box 1044">
            <a:extLst>
              <a:ext uri="{FF2B5EF4-FFF2-40B4-BE49-F238E27FC236}">
                <a16:creationId xmlns:a16="http://schemas.microsoft.com/office/drawing/2014/main" id="{3220EB4E-D146-46C4-A222-D8405F7EE32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83718" y="1934155"/>
            <a:ext cx="441068" cy="30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y</a:t>
            </a:r>
            <a:r>
              <a:rPr lang="en-US" altLang="en-US" sz="1400" baseline="-25000" dirty="0"/>
              <a:t>1</a:t>
            </a:r>
            <a:endParaRPr lang="en-US" altLang="en-US" sz="1400" dirty="0"/>
          </a:p>
        </p:txBody>
      </p:sp>
      <p:sp>
        <p:nvSpPr>
          <p:cNvPr id="28" name="Text Box 1043">
            <a:extLst>
              <a:ext uri="{FF2B5EF4-FFF2-40B4-BE49-F238E27FC236}">
                <a16:creationId xmlns:a16="http://schemas.microsoft.com/office/drawing/2014/main" id="{DA65B170-BD58-4460-AD6E-1752625447B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76880" y="2680001"/>
            <a:ext cx="864494" cy="30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x</a:t>
            </a:r>
            <a:r>
              <a:rPr lang="en-US" altLang="en-US" sz="1400" baseline="-25000" dirty="0"/>
              <a:t>1</a:t>
            </a:r>
            <a:endParaRPr lang="en-US" altLang="en-US" sz="1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B7E3623-DC15-4722-8DD4-B0B564A48248}"/>
              </a:ext>
            </a:extLst>
          </p:cNvPr>
          <p:cNvSpPr txBox="1"/>
          <p:nvPr/>
        </p:nvSpPr>
        <p:spPr>
          <a:xfrm>
            <a:off x="5012051" y="1551307"/>
            <a:ext cx="3544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probe microscopies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AFM</a:t>
            </a:r>
          </a:p>
          <a:p>
            <a:pPr marL="285750" indent="-285750">
              <a:buFontTx/>
              <a:buChar char="-"/>
            </a:pPr>
            <a:r>
              <a:rPr lang="en-US" dirty="0"/>
              <a:t>SEM</a:t>
            </a:r>
          </a:p>
          <a:p>
            <a:pPr marL="285750" indent="-285750">
              <a:buFontTx/>
              <a:buChar char="-"/>
            </a:pPr>
            <a:r>
              <a:rPr lang="en-US" dirty="0"/>
              <a:t>STEM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08EC0F22-C575-409E-AC15-B687BD6CE0D4}"/>
              </a:ext>
            </a:extLst>
          </p:cNvPr>
          <p:cNvGrpSpPr/>
          <p:nvPr/>
        </p:nvGrpSpPr>
        <p:grpSpPr>
          <a:xfrm>
            <a:off x="1036259" y="4105887"/>
            <a:ext cx="1409655" cy="1322356"/>
            <a:chOff x="1044271" y="3748088"/>
            <a:chExt cx="1409655" cy="132235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569F9E5-2D93-4244-953C-2217A6F03C10}"/>
                </a:ext>
              </a:extLst>
            </p:cNvPr>
            <p:cNvSpPr/>
            <p:nvPr/>
          </p:nvSpPr>
          <p:spPr>
            <a:xfrm>
              <a:off x="1044271" y="4904022"/>
              <a:ext cx="1409655" cy="166422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B041BB-875A-40E5-AF17-329729BE586A}"/>
                </a:ext>
              </a:extLst>
            </p:cNvPr>
            <p:cNvSpPr/>
            <p:nvPr/>
          </p:nvSpPr>
          <p:spPr>
            <a:xfrm>
              <a:off x="1044271" y="3748088"/>
              <a:ext cx="1392031" cy="11559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Fixed probe</a:t>
              </a:r>
            </a:p>
          </p:txBody>
        </p:sp>
      </p:grp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FA80E2CD-6B7C-4164-AF4F-60ABB8427B89}"/>
              </a:ext>
            </a:extLst>
          </p:cNvPr>
          <p:cNvSpPr/>
          <p:nvPr/>
        </p:nvSpPr>
        <p:spPr>
          <a:xfrm>
            <a:off x="133511" y="5843440"/>
            <a:ext cx="1498513" cy="728697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911B71E8-A817-4725-ABD7-C9A879C51054}"/>
              </a:ext>
            </a:extLst>
          </p:cNvPr>
          <p:cNvGrpSpPr/>
          <p:nvPr/>
        </p:nvGrpSpPr>
        <p:grpSpPr>
          <a:xfrm>
            <a:off x="2154151" y="5906047"/>
            <a:ext cx="1133644" cy="666090"/>
            <a:chOff x="2134126" y="5847306"/>
            <a:chExt cx="1133644" cy="666090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4B4397CD-3B3B-41BC-890E-73C2BF1BD8B5}"/>
                </a:ext>
              </a:extLst>
            </p:cNvPr>
            <p:cNvGrpSpPr/>
            <p:nvPr/>
          </p:nvGrpSpPr>
          <p:grpSpPr>
            <a:xfrm>
              <a:off x="2221465" y="5847306"/>
              <a:ext cx="870712" cy="343060"/>
              <a:chOff x="3461968" y="5085184"/>
              <a:chExt cx="870712" cy="343060"/>
            </a:xfrm>
          </p:grpSpPr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4B61E2F3-B9D4-4B6B-A46C-8E49F6C41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6880" y="5085184"/>
                <a:ext cx="0" cy="3430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6A002E02-D1A9-46E6-9341-FC0C14FB20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61968" y="5428243"/>
                <a:ext cx="87071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42948F58-0EBD-491B-B435-DE1B85711ED6}"/>
                  </a:ext>
                </a:extLst>
              </p:cNvPr>
              <p:cNvSpPr/>
              <p:nvPr/>
            </p:nvSpPr>
            <p:spPr>
              <a:xfrm>
                <a:off x="3479800" y="5194295"/>
                <a:ext cx="789052" cy="171556"/>
              </a:xfrm>
              <a:custGeom>
                <a:avLst/>
                <a:gdLst>
                  <a:gd name="connsiteX0" fmla="*/ 0 w 789052"/>
                  <a:gd name="connsiteY0" fmla="*/ 76205 h 171556"/>
                  <a:gd name="connsiteX1" fmla="*/ 171450 w 789052"/>
                  <a:gd name="connsiteY1" fmla="*/ 165105 h 171556"/>
                  <a:gd name="connsiteX2" fmla="*/ 292100 w 789052"/>
                  <a:gd name="connsiteY2" fmla="*/ 5 h 171556"/>
                  <a:gd name="connsiteX3" fmla="*/ 514350 w 789052"/>
                  <a:gd name="connsiteY3" fmla="*/ 171455 h 171556"/>
                  <a:gd name="connsiteX4" fmla="*/ 755650 w 789052"/>
                  <a:gd name="connsiteY4" fmla="*/ 25405 h 171556"/>
                  <a:gd name="connsiteX5" fmla="*/ 781050 w 789052"/>
                  <a:gd name="connsiteY5" fmla="*/ 44455 h 17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052" h="171556">
                    <a:moveTo>
                      <a:pt x="0" y="76205"/>
                    </a:moveTo>
                    <a:cubicBezTo>
                      <a:pt x="61383" y="127005"/>
                      <a:pt x="122767" y="177805"/>
                      <a:pt x="171450" y="165105"/>
                    </a:cubicBezTo>
                    <a:cubicBezTo>
                      <a:pt x="220133" y="152405"/>
                      <a:pt x="234950" y="-1053"/>
                      <a:pt x="292100" y="5"/>
                    </a:cubicBezTo>
                    <a:cubicBezTo>
                      <a:pt x="349250" y="1063"/>
                      <a:pt x="437092" y="167222"/>
                      <a:pt x="514350" y="171455"/>
                    </a:cubicBezTo>
                    <a:cubicBezTo>
                      <a:pt x="591608" y="175688"/>
                      <a:pt x="711200" y="46572"/>
                      <a:pt x="755650" y="25405"/>
                    </a:cubicBezTo>
                    <a:cubicBezTo>
                      <a:pt x="800100" y="4238"/>
                      <a:pt x="790575" y="24346"/>
                      <a:pt x="781050" y="4445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D1BA0A33-E784-4582-9122-2294582CF17C}"/>
                </a:ext>
              </a:extLst>
            </p:cNvPr>
            <p:cNvSpPr txBox="1"/>
            <p:nvPr/>
          </p:nvSpPr>
          <p:spPr>
            <a:xfrm>
              <a:off x="2134126" y="6144064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spectrum</a:t>
              </a:r>
            </a:p>
          </p:txBody>
        </p:sp>
      </p:grp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2D49D66-D644-445F-B836-3EFCFEBA68F4}"/>
              </a:ext>
            </a:extLst>
          </p:cNvPr>
          <p:cNvCxnSpPr/>
          <p:nvPr/>
        </p:nvCxnSpPr>
        <p:spPr>
          <a:xfrm flipH="1">
            <a:off x="1360004" y="5479756"/>
            <a:ext cx="272020" cy="289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A5DB5050-A329-4BFB-85A1-7724E939546D}"/>
              </a:ext>
            </a:extLst>
          </p:cNvPr>
          <p:cNvCxnSpPr>
            <a:cxnSpLocks/>
          </p:cNvCxnSpPr>
          <p:nvPr/>
        </p:nvCxnSpPr>
        <p:spPr>
          <a:xfrm>
            <a:off x="1868284" y="5491089"/>
            <a:ext cx="471468" cy="35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253A3264-13E4-479C-9BA5-B01CFB4B8C00}"/>
              </a:ext>
            </a:extLst>
          </p:cNvPr>
          <p:cNvSpPr txBox="1"/>
          <p:nvPr/>
        </p:nvSpPr>
        <p:spPr>
          <a:xfrm>
            <a:off x="5012051" y="4705718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Fixed probe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XRD</a:t>
            </a:r>
          </a:p>
          <a:p>
            <a:pPr marL="285750" indent="-285750">
              <a:buFontTx/>
              <a:buChar char="-"/>
            </a:pPr>
            <a:r>
              <a:rPr lang="en-US" dirty="0"/>
              <a:t>TEM</a:t>
            </a:r>
          </a:p>
        </p:txBody>
      </p:sp>
    </p:spTree>
    <p:extLst>
      <p:ext uri="{BB962C8B-B14F-4D97-AF65-F5344CB8AC3E}">
        <p14:creationId xmlns:p14="http://schemas.microsoft.com/office/powerpoint/2010/main" val="1393583801"/>
      </p:ext>
    </p:extLst>
  </p:cSld>
  <p:clrMapOvr>
    <a:masterClrMapping/>
  </p:clrMapOvr>
  <p:transition advTm="27035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D90C55-B86D-4B80-8634-008817CC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628800"/>
            <a:ext cx="2550253" cy="32549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1A29EB-8C4F-4E71-A466-7AFFE5094E58}"/>
              </a:ext>
            </a:extLst>
          </p:cNvPr>
          <p:cNvSpPr txBox="1"/>
          <p:nvPr/>
        </p:nvSpPr>
        <p:spPr>
          <a:xfrm>
            <a:off x="3275856" y="525070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</a:t>
            </a:r>
            <a:r>
              <a:rPr lang="en-US" dirty="0"/>
              <a:t> (1-210)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5ADF13E-96B3-46D5-B520-85A221E92CB8}"/>
              </a:ext>
            </a:extLst>
          </p:cNvPr>
          <p:cNvGrpSpPr/>
          <p:nvPr/>
        </p:nvGrpSpPr>
        <p:grpSpPr>
          <a:xfrm>
            <a:off x="2616072" y="1455238"/>
            <a:ext cx="1099472" cy="3254927"/>
            <a:chOff x="2616072" y="1455238"/>
            <a:chExt cx="1099472" cy="3254927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4665C56-B7F8-4A49-A8D4-BB37483F72DA}"/>
                </a:ext>
              </a:extLst>
            </p:cNvPr>
            <p:cNvSpPr/>
            <p:nvPr/>
          </p:nvSpPr>
          <p:spPr>
            <a:xfrm>
              <a:off x="2987824" y="1455238"/>
              <a:ext cx="727720" cy="3254927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6A42AAA-C6A4-40BF-B3D2-CE4DA42ABBED}"/>
                </a:ext>
              </a:extLst>
            </p:cNvPr>
            <p:cNvSpPr txBox="1"/>
            <p:nvPr/>
          </p:nvSpPr>
          <p:spPr>
            <a:xfrm rot="16200000">
              <a:off x="2182620" y="2898035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symmetric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95AF243-20B0-4719-B86C-078BBA9B24A4}"/>
              </a:ext>
            </a:extLst>
          </p:cNvPr>
          <p:cNvGrpSpPr/>
          <p:nvPr/>
        </p:nvGrpSpPr>
        <p:grpSpPr>
          <a:xfrm>
            <a:off x="3707904" y="1282983"/>
            <a:ext cx="1870274" cy="3154129"/>
            <a:chOff x="3707904" y="1282983"/>
            <a:chExt cx="1870274" cy="315412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83DA6E-9628-486F-9308-1E683977E0D4}"/>
                </a:ext>
              </a:extLst>
            </p:cNvPr>
            <p:cNvSpPr/>
            <p:nvPr/>
          </p:nvSpPr>
          <p:spPr>
            <a:xfrm>
              <a:off x="3707904" y="1628800"/>
              <a:ext cx="1870274" cy="280831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859EB95-E955-461A-BE7E-9F83150C6D0F}"/>
                </a:ext>
              </a:extLst>
            </p:cNvPr>
            <p:cNvSpPr txBox="1"/>
            <p:nvPr/>
          </p:nvSpPr>
          <p:spPr>
            <a:xfrm>
              <a:off x="3889762" y="1282983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asymmetric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BDF20F2-6FFF-4D01-BB64-957B6EA1D4E2}"/>
              </a:ext>
            </a:extLst>
          </p:cNvPr>
          <p:cNvGrpSpPr/>
          <p:nvPr/>
        </p:nvGrpSpPr>
        <p:grpSpPr>
          <a:xfrm>
            <a:off x="683568" y="1467649"/>
            <a:ext cx="4419018" cy="2045174"/>
            <a:chOff x="683568" y="1467649"/>
            <a:chExt cx="4419018" cy="2045174"/>
          </a:xfrm>
        </p:grpSpPr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B7B3A85F-91B6-4067-AD05-E702F8D9D2E8}"/>
                </a:ext>
              </a:extLst>
            </p:cNvPr>
            <p:cNvCxnSpPr/>
            <p:nvPr/>
          </p:nvCxnSpPr>
          <p:spPr>
            <a:xfrm>
              <a:off x="3354878" y="2864751"/>
              <a:ext cx="0" cy="648072"/>
            </a:xfrm>
            <a:prstGeom prst="straightConnector1">
              <a:avLst/>
            </a:prstGeom>
            <a:ln w="53975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22EAB912-57D4-413D-A8A4-6862A17C0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3041" y="2956940"/>
              <a:ext cx="459545" cy="484939"/>
            </a:xfrm>
            <a:prstGeom prst="straightConnector1">
              <a:avLst/>
            </a:prstGeom>
            <a:ln w="53975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7BC1A02-EDD9-487C-B3A4-7970BDB729B0}"/>
                </a:ext>
              </a:extLst>
            </p:cNvPr>
            <p:cNvGrpSpPr/>
            <p:nvPr/>
          </p:nvGrpSpPr>
          <p:grpSpPr>
            <a:xfrm>
              <a:off x="683568" y="1467649"/>
              <a:ext cx="811948" cy="648072"/>
              <a:chOff x="683568" y="1467649"/>
              <a:chExt cx="811948" cy="648072"/>
            </a:xfrm>
          </p:grpSpPr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BA4E8573-C38D-4998-AF34-A6F4018646B5}"/>
                  </a:ext>
                </a:extLst>
              </p:cNvPr>
              <p:cNvCxnSpPr/>
              <p:nvPr/>
            </p:nvCxnSpPr>
            <p:spPr>
              <a:xfrm>
                <a:off x="683568" y="1467649"/>
                <a:ext cx="0" cy="648072"/>
              </a:xfrm>
              <a:prstGeom prst="straightConnector1">
                <a:avLst/>
              </a:prstGeom>
              <a:ln w="53975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FA88BDCA-5E18-4B02-B3DA-1C51AAE31AB0}"/>
                  </a:ext>
                </a:extLst>
              </p:cNvPr>
              <p:cNvSpPr txBox="1"/>
              <p:nvPr/>
            </p:nvSpPr>
            <p:spPr>
              <a:xfrm>
                <a:off x="796112" y="1607019"/>
                <a:ext cx="6994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en-US" b="1" dirty="0">
                    <a:solidFill>
                      <a:srgbClr val="00B0F0"/>
                    </a:solidFill>
                    <a:sym typeface="Symbol" panose="05050102010706020507" pitchFamily="18" charset="2"/>
                  </a:rPr>
                  <a:t>/2 </a:t>
                </a:r>
                <a:endParaRPr lang="en-US" b="1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DF9EB9-FB24-4285-B39A-455BC06FF992}"/>
              </a:ext>
            </a:extLst>
          </p:cNvPr>
          <p:cNvGrpSpPr/>
          <p:nvPr/>
        </p:nvGrpSpPr>
        <p:grpSpPr>
          <a:xfrm>
            <a:off x="357637" y="2339588"/>
            <a:ext cx="4799201" cy="1111210"/>
            <a:chOff x="357637" y="2339588"/>
            <a:chExt cx="4799201" cy="1111210"/>
          </a:xfrm>
        </p:grpSpPr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4C3B3227-7A34-404B-B8BA-476774D48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7648" y="3188787"/>
              <a:ext cx="648072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BC7C610C-B726-4E48-98B4-91AB255F1F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88787" y="2920782"/>
              <a:ext cx="568051" cy="530016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6CCE6127-1B74-426E-AEF7-F84CC5B4D88B}"/>
                </a:ext>
              </a:extLst>
            </p:cNvPr>
            <p:cNvGrpSpPr/>
            <p:nvPr/>
          </p:nvGrpSpPr>
          <p:grpSpPr>
            <a:xfrm>
              <a:off x="357637" y="2339588"/>
              <a:ext cx="1437173" cy="369332"/>
              <a:chOff x="357637" y="2339588"/>
              <a:chExt cx="1437173" cy="369332"/>
            </a:xfrm>
          </p:grpSpPr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0D3DC292-DFA3-4B94-A182-FC1638EA38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7637" y="2564904"/>
                <a:ext cx="648072" cy="0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69EC347A-ED51-4EFA-98C1-E7DB8CB58A16}"/>
                  </a:ext>
                </a:extLst>
              </p:cNvPr>
              <p:cNvSpPr txBox="1"/>
              <p:nvPr/>
            </p:nvSpPr>
            <p:spPr>
              <a:xfrm>
                <a:off x="1095406" y="2339588"/>
                <a:ext cx="6994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en-US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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51DA3BE-7D74-4251-B588-A8980B4C13E0}"/>
              </a:ext>
            </a:extLst>
          </p:cNvPr>
          <p:cNvGrpSpPr/>
          <p:nvPr/>
        </p:nvGrpSpPr>
        <p:grpSpPr>
          <a:xfrm>
            <a:off x="4411587" y="1503094"/>
            <a:ext cx="629229" cy="613499"/>
            <a:chOff x="4411587" y="1503094"/>
            <a:chExt cx="629229" cy="613499"/>
          </a:xfrm>
        </p:grpSpPr>
        <p:sp>
          <p:nvSpPr>
            <p:cNvPr id="32" name="Trapèze 31">
              <a:extLst>
                <a:ext uri="{FF2B5EF4-FFF2-40B4-BE49-F238E27FC236}">
                  <a16:creationId xmlns:a16="http://schemas.microsoft.com/office/drawing/2014/main" id="{EF2B92C8-283A-4F27-BFD7-101EEA455C73}"/>
                </a:ext>
              </a:extLst>
            </p:cNvPr>
            <p:cNvSpPr/>
            <p:nvPr/>
          </p:nvSpPr>
          <p:spPr>
            <a:xfrm rot="12385804">
              <a:off x="4719904" y="1652083"/>
              <a:ext cx="320912" cy="464510"/>
            </a:xfrm>
            <a:prstGeom prst="trapezoid">
              <a:avLst/>
            </a:prstGeom>
            <a:solidFill>
              <a:schemeClr val="accent5">
                <a:lumMod val="40000"/>
                <a:lumOff val="6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5F48128-D4FC-4817-A2BE-CF2CD01FE422}"/>
                </a:ext>
              </a:extLst>
            </p:cNvPr>
            <p:cNvSpPr txBox="1"/>
            <p:nvPr/>
          </p:nvSpPr>
          <p:spPr>
            <a:xfrm rot="17685037">
              <a:off x="4311559" y="160312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rsm</a:t>
              </a:r>
              <a:endParaRPr lang="en-US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919858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377B77-1479-4F40-A3D8-0D22E74C557B}"/>
              </a:ext>
            </a:extLst>
          </p:cNvPr>
          <p:cNvSpPr txBox="1"/>
          <p:nvPr/>
        </p:nvSpPr>
        <p:spPr>
          <a:xfrm>
            <a:off x="482258" y="875912"/>
            <a:ext cx="629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Study of epitaxial relationships: </a:t>
            </a:r>
            <a:r>
              <a:rPr lang="en-US" dirty="0"/>
              <a:t>MBE-grown 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/MgO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2341EE-D7D7-4C08-9E2B-AC705C279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1" b="63759"/>
          <a:stretch/>
        </p:blipFill>
        <p:spPr>
          <a:xfrm>
            <a:off x="151765" y="2132856"/>
            <a:ext cx="3736045" cy="302728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25E746C-2AC2-4333-B6BA-25F6ADCB93E2}"/>
              </a:ext>
            </a:extLst>
          </p:cNvPr>
          <p:cNvGrpSpPr/>
          <p:nvPr/>
        </p:nvGrpSpPr>
        <p:grpSpPr>
          <a:xfrm>
            <a:off x="4109913" y="1155911"/>
            <a:ext cx="4446205" cy="5162701"/>
            <a:chOff x="4109913" y="1155911"/>
            <a:chExt cx="4446205" cy="5162701"/>
          </a:xfrm>
        </p:grpSpPr>
        <p:sp>
          <p:nvSpPr>
            <p:cNvPr id="11" name="Line 50">
              <a:extLst>
                <a:ext uri="{FF2B5EF4-FFF2-40B4-BE49-F238E27FC236}">
                  <a16:creationId xmlns:a16="http://schemas.microsoft.com/office/drawing/2014/main" id="{A703D2E2-A358-40D9-8BE1-0F7A8E243B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720000" flipV="1">
              <a:off x="4257077" y="4057558"/>
              <a:ext cx="332337" cy="626665"/>
            </a:xfrm>
            <a:prstGeom prst="line">
              <a:avLst/>
            </a:prstGeom>
            <a:noFill/>
            <a:ln w="6350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CF9D0FE-64A8-4C5A-B4E7-C828A2BDE63E}"/>
                </a:ext>
              </a:extLst>
            </p:cNvPr>
            <p:cNvGrpSpPr/>
            <p:nvPr/>
          </p:nvGrpSpPr>
          <p:grpSpPr>
            <a:xfrm>
              <a:off x="4976386" y="1681376"/>
              <a:ext cx="2795674" cy="4637236"/>
              <a:chOff x="4976386" y="1681376"/>
              <a:chExt cx="2795674" cy="4637236"/>
            </a:xfrm>
          </p:grpSpPr>
          <p:graphicFrame>
            <p:nvGraphicFramePr>
              <p:cNvPr id="3" name="Objet 2">
                <a:extLst>
                  <a:ext uri="{FF2B5EF4-FFF2-40B4-BE49-F238E27FC236}">
                    <a16:creationId xmlns:a16="http://schemas.microsoft.com/office/drawing/2014/main" id="{D7A028AC-FDBC-4E50-9A28-662B46080F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1205714"/>
                  </p:ext>
                </p:extLst>
              </p:nvPr>
            </p:nvGraphicFramePr>
            <p:xfrm>
              <a:off x="4976386" y="2355323"/>
              <a:ext cx="2650940" cy="360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7" r:id="rId5" imgW="4975396" imgH="6756200" progId="">
                      <p:embed/>
                    </p:oleObj>
                  </mc:Choice>
                  <mc:Fallback>
                    <p:oleObj r:id="rId5" imgW="4975396" imgH="675620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976386" y="2355323"/>
                            <a:ext cx="2650940" cy="360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0FE3B7D-5191-4A1C-AC3E-FA5CAC6DEEB6}"/>
                  </a:ext>
                </a:extLst>
              </p:cNvPr>
              <p:cNvSpPr txBox="1"/>
              <p:nvPr/>
            </p:nvSpPr>
            <p:spPr>
              <a:xfrm>
                <a:off x="6030288" y="3048250"/>
                <a:ext cx="5421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(222)</a:t>
                </a:r>
              </a:p>
            </p:txBody>
          </p:sp>
          <p:sp>
            <p:nvSpPr>
              <p:cNvPr id="14" name="Line 50">
                <a:extLst>
                  <a:ext uri="{FF2B5EF4-FFF2-40B4-BE49-F238E27FC236}">
                    <a16:creationId xmlns:a16="http://schemas.microsoft.com/office/drawing/2014/main" id="{6C30B48B-EF6E-4662-93D3-15891460EEB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1680000" flipV="1">
                <a:off x="6148271" y="1681376"/>
                <a:ext cx="307169" cy="57920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8937B5C-8630-4C82-A3EC-31D98BA5878E}"/>
                  </a:ext>
                </a:extLst>
              </p:cNvPr>
              <p:cNvSpPr txBox="1"/>
              <p:nvPr/>
            </p:nvSpPr>
            <p:spPr>
              <a:xfrm>
                <a:off x="6284152" y="1773058"/>
                <a:ext cx="1487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Growth direction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6F21DBB-AC38-48F2-B1AC-6F0879142E24}"/>
                  </a:ext>
                </a:extLst>
              </p:cNvPr>
              <p:cNvSpPr txBox="1"/>
              <p:nvPr/>
            </p:nvSpPr>
            <p:spPr>
              <a:xfrm>
                <a:off x="6834378" y="2704433"/>
                <a:ext cx="5421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(440)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F34781B-78E2-4607-AD49-135FB926E56E}"/>
                  </a:ext>
                </a:extLst>
              </p:cNvPr>
              <p:cNvSpPr txBox="1"/>
              <p:nvPr/>
            </p:nvSpPr>
            <p:spPr>
              <a:xfrm>
                <a:off x="5596912" y="5949280"/>
                <a:ext cx="1521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Mg</a:t>
                </a:r>
                <a:r>
                  <a:rPr lang="en-US" baseline="-25000" dirty="0"/>
                  <a:t>3</a:t>
                </a:r>
                <a:r>
                  <a:rPr lang="en-US" dirty="0"/>
                  <a:t>N</a:t>
                </a:r>
                <a:r>
                  <a:rPr lang="en-US" baseline="-25000" dirty="0"/>
                  <a:t>2</a:t>
                </a:r>
                <a:r>
                  <a:rPr lang="en-US" dirty="0"/>
                  <a:t> (1-10)</a:t>
                </a:r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00EF0FD6-635F-4F95-AD9B-00CF0DBF89BB}"/>
                </a:ext>
              </a:extLst>
            </p:cNvPr>
            <p:cNvGrpSpPr/>
            <p:nvPr/>
          </p:nvGrpSpPr>
          <p:grpSpPr>
            <a:xfrm>
              <a:off x="6099667" y="1155911"/>
              <a:ext cx="2456451" cy="504056"/>
              <a:chOff x="2019787" y="5814556"/>
              <a:chExt cx="1843966" cy="504056"/>
            </a:xfrm>
          </p:grpSpPr>
          <p:sp>
            <p:nvSpPr>
              <p:cNvPr id="17" name="Flèche : courbe vers le haut 16">
                <a:extLst>
                  <a:ext uri="{FF2B5EF4-FFF2-40B4-BE49-F238E27FC236}">
                    <a16:creationId xmlns:a16="http://schemas.microsoft.com/office/drawing/2014/main" id="{F91D9A09-409E-4571-9161-03AD84599990}"/>
                  </a:ext>
                </a:extLst>
              </p:cNvPr>
              <p:cNvSpPr/>
              <p:nvPr/>
            </p:nvSpPr>
            <p:spPr>
              <a:xfrm rot="16200000">
                <a:off x="1983783" y="5850560"/>
                <a:ext cx="504056" cy="432048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CD0B9E5-85BF-4561-801C-8FAAA6B7B206}"/>
                  </a:ext>
                </a:extLst>
              </p:cNvPr>
              <p:cNvSpPr txBox="1"/>
              <p:nvPr/>
            </p:nvSpPr>
            <p:spPr>
              <a:xfrm>
                <a:off x="2447212" y="5881918"/>
                <a:ext cx="1416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dirty="0">
                    <a:latin typeface="Times New Roman" panose="02020603050405020304" pitchFamily="18" charset="0"/>
                  </a:rPr>
                  <a:t> </a:t>
                </a:r>
                <a:r>
                  <a:rPr lang="fr-FR" sz="1400" dirty="0">
                    <a:cs typeface="Times New Roman" panose="02020603050405020304" pitchFamily="18" charset="0"/>
                  </a:rPr>
                  <a:t>scans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/>
                  <a:t>(440) planes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6012950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377B77-1479-4F40-A3D8-0D22E74C557B}"/>
              </a:ext>
            </a:extLst>
          </p:cNvPr>
          <p:cNvSpPr txBox="1"/>
          <p:nvPr/>
        </p:nvSpPr>
        <p:spPr>
          <a:xfrm>
            <a:off x="428062" y="908720"/>
            <a:ext cx="621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Study of epitaxial relationships</a:t>
            </a:r>
            <a:r>
              <a:rPr lang="en-US" dirty="0"/>
              <a:t>: MBE-grown 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/MgO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E2AE68-561B-48A4-9A3E-CAFA484E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7" t="108857" r="-3467" b="-108857"/>
          <a:stretch/>
        </p:blipFill>
        <p:spPr>
          <a:xfrm>
            <a:off x="1161831" y="1700808"/>
            <a:ext cx="3410169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EEBE46B-3E17-4A25-AECB-C4CE79023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6805" b="83735"/>
          <a:stretch/>
        </p:blipFill>
        <p:spPr>
          <a:xfrm>
            <a:off x="548810" y="1537965"/>
            <a:ext cx="5735342" cy="175647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9726470-91FA-410C-8310-730FB75AC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" t="34683" r="13344" b="33532"/>
          <a:stretch/>
        </p:blipFill>
        <p:spPr>
          <a:xfrm>
            <a:off x="553376" y="3477080"/>
            <a:ext cx="2895600" cy="217981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EE048FE-F1A0-423D-959A-FF3CADF6B9F7}"/>
              </a:ext>
            </a:extLst>
          </p:cNvPr>
          <p:cNvSpPr txBox="1"/>
          <p:nvPr/>
        </p:nvSpPr>
        <p:spPr>
          <a:xfrm>
            <a:off x="6038587" y="1885676"/>
            <a:ext cx="2752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Presence of 12 (400) peaks instead of 3 expected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29800A6-F91D-4352-BB09-60FCA6A40681}"/>
              </a:ext>
            </a:extLst>
          </p:cNvPr>
          <p:cNvSpPr txBox="1"/>
          <p:nvPr/>
        </p:nvSpPr>
        <p:spPr>
          <a:xfrm>
            <a:off x="3579040" y="3902066"/>
            <a:ext cx="34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Presence of rotational domains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DFA5725-872A-4336-8F90-75A6EC4145C5}"/>
              </a:ext>
            </a:extLst>
          </p:cNvPr>
          <p:cNvSpPr txBox="1"/>
          <p:nvPr/>
        </p:nvSpPr>
        <p:spPr>
          <a:xfrm>
            <a:off x="3320482" y="4487422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[1-10] 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//[001]MgO</a:t>
            </a:r>
          </a:p>
          <a:p>
            <a:pPr algn="ctr"/>
            <a:r>
              <a:rPr lang="en-US" dirty="0"/>
              <a:t>[11-2] 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 </a:t>
            </a:r>
            <a:r>
              <a:rPr lang="en-US" dirty="0"/>
              <a:t>//[01-1]MgO</a:t>
            </a:r>
          </a:p>
          <a:p>
            <a:pPr algn="ctr"/>
            <a:r>
              <a:rPr lang="en-US" dirty="0"/>
              <a:t>Plus 90°, 180° and 270° in plane rotations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914A38E-6170-46B3-8E84-DC6B038F466F}"/>
              </a:ext>
            </a:extLst>
          </p:cNvPr>
          <p:cNvSpPr txBox="1"/>
          <p:nvPr/>
        </p:nvSpPr>
        <p:spPr>
          <a:xfrm>
            <a:off x="2339752" y="5819736"/>
            <a:ext cx="3519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P. John et al., Phys. Rev. Mat. </a:t>
            </a:r>
            <a:r>
              <a:rPr lang="en-US" sz="1200" b="1" i="1" dirty="0"/>
              <a:t>04</a:t>
            </a:r>
            <a:r>
              <a:rPr lang="en-US" sz="1200" i="1" dirty="0"/>
              <a:t>, 054601 (2020)</a:t>
            </a:r>
          </a:p>
          <a:p>
            <a:r>
              <a:rPr lang="en-US" sz="1200" i="1" dirty="0"/>
              <a:t>P. John et al.</a:t>
            </a:r>
            <a:r>
              <a:rPr lang="en-US" sz="1200" b="0" i="1" u="none" strike="noStrike" baseline="0" dirty="0"/>
              <a:t> J. Appl. Phys. </a:t>
            </a:r>
            <a:r>
              <a:rPr lang="en-US" sz="1200" b="1" i="1" u="none" strike="noStrike" baseline="0" dirty="0"/>
              <a:t>129</a:t>
            </a:r>
            <a:r>
              <a:rPr lang="en-US" sz="1200" b="0" i="1" u="none" strike="noStrike" baseline="0" dirty="0"/>
              <a:t>, 095303 (2021)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58921690"/>
      </p:ext>
    </p:extLst>
  </p:cSld>
  <p:clrMapOvr>
    <a:masterClrMapping/>
  </p:clrMapOvr>
  <p:transition advTm="27035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E2AE68-561B-48A4-9A3E-CAFA484E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7" t="108857" r="-3467" b="-108857"/>
          <a:stretch/>
        </p:blipFill>
        <p:spPr>
          <a:xfrm>
            <a:off x="1161831" y="1700808"/>
            <a:ext cx="3410169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270A0F-D2F8-4EBA-9CAA-44EB3BD91B99}"/>
              </a:ext>
            </a:extLst>
          </p:cNvPr>
          <p:cNvSpPr txBox="1"/>
          <p:nvPr/>
        </p:nvSpPr>
        <p:spPr>
          <a:xfrm>
            <a:off x="252724" y="961350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Lattice parameters determination</a:t>
            </a:r>
          </a:p>
        </p:txBody>
      </p:sp>
      <p:grpSp>
        <p:nvGrpSpPr>
          <p:cNvPr id="497" name="Groupe 496">
            <a:extLst>
              <a:ext uri="{FF2B5EF4-FFF2-40B4-BE49-F238E27FC236}">
                <a16:creationId xmlns:a16="http://schemas.microsoft.com/office/drawing/2014/main" id="{F71C21A9-97A4-44D1-909F-669761B4AA89}"/>
              </a:ext>
            </a:extLst>
          </p:cNvPr>
          <p:cNvGrpSpPr>
            <a:grpSpLocks noChangeAspect="1"/>
          </p:cNvGrpSpPr>
          <p:nvPr/>
        </p:nvGrpSpPr>
        <p:grpSpPr>
          <a:xfrm>
            <a:off x="532101" y="1778727"/>
            <a:ext cx="1620000" cy="1080000"/>
            <a:chOff x="2888794" y="1885080"/>
            <a:chExt cx="2160000" cy="1440000"/>
          </a:xfrm>
        </p:grpSpPr>
        <p:grpSp>
          <p:nvGrpSpPr>
            <p:cNvPr id="498" name="Groupe 497">
              <a:extLst>
                <a:ext uri="{FF2B5EF4-FFF2-40B4-BE49-F238E27FC236}">
                  <a16:creationId xmlns:a16="http://schemas.microsoft.com/office/drawing/2014/main" id="{BA0F7E34-C08A-4019-9D38-8A9B729CF369}"/>
                </a:ext>
              </a:extLst>
            </p:cNvPr>
            <p:cNvGrpSpPr/>
            <p:nvPr/>
          </p:nvGrpSpPr>
          <p:grpSpPr>
            <a:xfrm>
              <a:off x="2889034" y="1885080"/>
              <a:ext cx="2159760" cy="360000"/>
              <a:chOff x="2889034" y="1885080"/>
              <a:chExt cx="2159760" cy="360000"/>
            </a:xfrm>
          </p:grpSpPr>
          <p:grpSp>
            <p:nvGrpSpPr>
              <p:cNvPr id="526" name="Groupe 525">
                <a:extLst>
                  <a:ext uri="{FF2B5EF4-FFF2-40B4-BE49-F238E27FC236}">
                    <a16:creationId xmlns:a16="http://schemas.microsoft.com/office/drawing/2014/main" id="{7A803043-B146-401E-9353-7CC066E8FDBC}"/>
                  </a:ext>
                </a:extLst>
              </p:cNvPr>
              <p:cNvGrpSpPr/>
              <p:nvPr/>
            </p:nvGrpSpPr>
            <p:grpSpPr>
              <a:xfrm>
                <a:off x="2889034" y="188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31" name="Rectangle 530">
                  <a:extLst>
                    <a:ext uri="{FF2B5EF4-FFF2-40B4-BE49-F238E27FC236}">
                      <a16:creationId xmlns:a16="http://schemas.microsoft.com/office/drawing/2014/main" id="{A168345A-65D2-47B3-8827-15D8A1093BAB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2" name="Rectangle 531">
                  <a:extLst>
                    <a:ext uri="{FF2B5EF4-FFF2-40B4-BE49-F238E27FC236}">
                      <a16:creationId xmlns:a16="http://schemas.microsoft.com/office/drawing/2014/main" id="{49208A1B-84ED-4888-98B1-653A22835E34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3" name="Rectangle 532">
                  <a:extLst>
                    <a:ext uri="{FF2B5EF4-FFF2-40B4-BE49-F238E27FC236}">
                      <a16:creationId xmlns:a16="http://schemas.microsoft.com/office/drawing/2014/main" id="{534BCE4C-41CD-404B-A6B2-94841E4CE33E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27" name="Groupe 526">
                <a:extLst>
                  <a:ext uri="{FF2B5EF4-FFF2-40B4-BE49-F238E27FC236}">
                    <a16:creationId xmlns:a16="http://schemas.microsoft.com/office/drawing/2014/main" id="{F95F7BA1-8193-4950-927B-A713B5776D31}"/>
                  </a:ext>
                </a:extLst>
              </p:cNvPr>
              <p:cNvGrpSpPr/>
              <p:nvPr/>
            </p:nvGrpSpPr>
            <p:grpSpPr>
              <a:xfrm>
                <a:off x="3968914" y="188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28" name="Rectangle 527">
                  <a:extLst>
                    <a:ext uri="{FF2B5EF4-FFF2-40B4-BE49-F238E27FC236}">
                      <a16:creationId xmlns:a16="http://schemas.microsoft.com/office/drawing/2014/main" id="{7CB13E0C-724F-4E4D-8672-5C4E284860A3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9" name="Rectangle 528">
                  <a:extLst>
                    <a:ext uri="{FF2B5EF4-FFF2-40B4-BE49-F238E27FC236}">
                      <a16:creationId xmlns:a16="http://schemas.microsoft.com/office/drawing/2014/main" id="{A5374D07-7D27-4FA5-99DE-3B06216BBA1E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0" name="Rectangle 529">
                  <a:extLst>
                    <a:ext uri="{FF2B5EF4-FFF2-40B4-BE49-F238E27FC236}">
                      <a16:creationId xmlns:a16="http://schemas.microsoft.com/office/drawing/2014/main" id="{D37CCDD3-948D-481D-A7AE-9F4DAC5191A6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499" name="Groupe 498">
              <a:extLst>
                <a:ext uri="{FF2B5EF4-FFF2-40B4-BE49-F238E27FC236}">
                  <a16:creationId xmlns:a16="http://schemas.microsoft.com/office/drawing/2014/main" id="{82D62274-0795-415C-84D3-168F5117F808}"/>
                </a:ext>
              </a:extLst>
            </p:cNvPr>
            <p:cNvGrpSpPr/>
            <p:nvPr/>
          </p:nvGrpSpPr>
          <p:grpSpPr>
            <a:xfrm>
              <a:off x="2888914" y="2245080"/>
              <a:ext cx="2159760" cy="360000"/>
              <a:chOff x="2888914" y="2245080"/>
              <a:chExt cx="2159760" cy="360000"/>
            </a:xfrm>
          </p:grpSpPr>
          <p:grpSp>
            <p:nvGrpSpPr>
              <p:cNvPr id="518" name="Groupe 517">
                <a:extLst>
                  <a:ext uri="{FF2B5EF4-FFF2-40B4-BE49-F238E27FC236}">
                    <a16:creationId xmlns:a16="http://schemas.microsoft.com/office/drawing/2014/main" id="{E0FB328C-44C8-4CA4-A3AB-37CC840E6A83}"/>
                  </a:ext>
                </a:extLst>
              </p:cNvPr>
              <p:cNvGrpSpPr/>
              <p:nvPr/>
            </p:nvGrpSpPr>
            <p:grpSpPr>
              <a:xfrm>
                <a:off x="2888914" y="224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23" name="Rectangle 522">
                  <a:extLst>
                    <a:ext uri="{FF2B5EF4-FFF2-40B4-BE49-F238E27FC236}">
                      <a16:creationId xmlns:a16="http://schemas.microsoft.com/office/drawing/2014/main" id="{A0C6DBA9-A638-4239-B47E-0D64BB7C96E0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A8FD734C-342D-42E6-BBC4-88CA4876B342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5" name="Rectangle 524">
                  <a:extLst>
                    <a:ext uri="{FF2B5EF4-FFF2-40B4-BE49-F238E27FC236}">
                      <a16:creationId xmlns:a16="http://schemas.microsoft.com/office/drawing/2014/main" id="{9D3B2103-318B-41D6-A6C0-79788E636A1A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19" name="Groupe 518">
                <a:extLst>
                  <a:ext uri="{FF2B5EF4-FFF2-40B4-BE49-F238E27FC236}">
                    <a16:creationId xmlns:a16="http://schemas.microsoft.com/office/drawing/2014/main" id="{76289DF8-B1BA-4879-91DC-459A6B6AF3CF}"/>
                  </a:ext>
                </a:extLst>
              </p:cNvPr>
              <p:cNvGrpSpPr/>
              <p:nvPr/>
            </p:nvGrpSpPr>
            <p:grpSpPr>
              <a:xfrm>
                <a:off x="3968794" y="224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20" name="Rectangle 519">
                  <a:extLst>
                    <a:ext uri="{FF2B5EF4-FFF2-40B4-BE49-F238E27FC236}">
                      <a16:creationId xmlns:a16="http://schemas.microsoft.com/office/drawing/2014/main" id="{0C373D3B-984C-426A-A43C-9B67EBBC4DB8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1" name="Rectangle 520">
                  <a:extLst>
                    <a:ext uri="{FF2B5EF4-FFF2-40B4-BE49-F238E27FC236}">
                      <a16:creationId xmlns:a16="http://schemas.microsoft.com/office/drawing/2014/main" id="{95E0B88D-D8CA-44FB-BDB5-D8C6F47E4F9C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2" name="Rectangle 521">
                  <a:extLst>
                    <a:ext uri="{FF2B5EF4-FFF2-40B4-BE49-F238E27FC236}">
                      <a16:creationId xmlns:a16="http://schemas.microsoft.com/office/drawing/2014/main" id="{7E1239E9-9264-40FE-AD1A-6090FAD8FE36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500" name="Groupe 499">
              <a:extLst>
                <a:ext uri="{FF2B5EF4-FFF2-40B4-BE49-F238E27FC236}">
                  <a16:creationId xmlns:a16="http://schemas.microsoft.com/office/drawing/2014/main" id="{6528C6CB-7412-453B-9D94-4C97F0679CEC}"/>
                </a:ext>
              </a:extLst>
            </p:cNvPr>
            <p:cNvGrpSpPr/>
            <p:nvPr/>
          </p:nvGrpSpPr>
          <p:grpSpPr>
            <a:xfrm>
              <a:off x="2888794" y="2605080"/>
              <a:ext cx="2159760" cy="360000"/>
              <a:chOff x="2888794" y="2605080"/>
              <a:chExt cx="2159760" cy="360000"/>
            </a:xfrm>
          </p:grpSpPr>
          <p:grpSp>
            <p:nvGrpSpPr>
              <p:cNvPr id="510" name="Groupe 509">
                <a:extLst>
                  <a:ext uri="{FF2B5EF4-FFF2-40B4-BE49-F238E27FC236}">
                    <a16:creationId xmlns:a16="http://schemas.microsoft.com/office/drawing/2014/main" id="{940CB006-8E39-447F-A0A7-24278B1F9C43}"/>
                  </a:ext>
                </a:extLst>
              </p:cNvPr>
              <p:cNvGrpSpPr/>
              <p:nvPr/>
            </p:nvGrpSpPr>
            <p:grpSpPr>
              <a:xfrm>
                <a:off x="2888794" y="260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15" name="Rectangle 514">
                  <a:extLst>
                    <a:ext uri="{FF2B5EF4-FFF2-40B4-BE49-F238E27FC236}">
                      <a16:creationId xmlns:a16="http://schemas.microsoft.com/office/drawing/2014/main" id="{DB8F1887-FB36-4403-B638-8406F662FE81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6" name="Rectangle 515">
                  <a:extLst>
                    <a:ext uri="{FF2B5EF4-FFF2-40B4-BE49-F238E27FC236}">
                      <a16:creationId xmlns:a16="http://schemas.microsoft.com/office/drawing/2014/main" id="{C42DA83A-7320-40A8-B0A4-447D5276B304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7" name="Rectangle 516">
                  <a:extLst>
                    <a:ext uri="{FF2B5EF4-FFF2-40B4-BE49-F238E27FC236}">
                      <a16:creationId xmlns:a16="http://schemas.microsoft.com/office/drawing/2014/main" id="{9CB8EF66-753A-4BC2-B4F1-1D75F1B97090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11" name="Groupe 510">
                <a:extLst>
                  <a:ext uri="{FF2B5EF4-FFF2-40B4-BE49-F238E27FC236}">
                    <a16:creationId xmlns:a16="http://schemas.microsoft.com/office/drawing/2014/main" id="{60D3FA85-F546-4A47-969B-6AA070874710}"/>
                  </a:ext>
                </a:extLst>
              </p:cNvPr>
              <p:cNvGrpSpPr/>
              <p:nvPr/>
            </p:nvGrpSpPr>
            <p:grpSpPr>
              <a:xfrm>
                <a:off x="3968674" y="260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12" name="Rectangle 511">
                  <a:extLst>
                    <a:ext uri="{FF2B5EF4-FFF2-40B4-BE49-F238E27FC236}">
                      <a16:creationId xmlns:a16="http://schemas.microsoft.com/office/drawing/2014/main" id="{4B51EF1C-BDA2-4B67-819B-6B3265559178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FCAE1C7A-4186-4FFB-AB25-204D98CB5D90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4" name="Rectangle 513">
                  <a:extLst>
                    <a:ext uri="{FF2B5EF4-FFF2-40B4-BE49-F238E27FC236}">
                      <a16:creationId xmlns:a16="http://schemas.microsoft.com/office/drawing/2014/main" id="{9B1824B9-4A16-4D34-90A8-DC55B0FD6093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501" name="Groupe 500">
              <a:extLst>
                <a:ext uri="{FF2B5EF4-FFF2-40B4-BE49-F238E27FC236}">
                  <a16:creationId xmlns:a16="http://schemas.microsoft.com/office/drawing/2014/main" id="{45811E2F-D62A-470C-B35E-4CAA07FBCF6C}"/>
                </a:ext>
              </a:extLst>
            </p:cNvPr>
            <p:cNvGrpSpPr/>
            <p:nvPr/>
          </p:nvGrpSpPr>
          <p:grpSpPr>
            <a:xfrm>
              <a:off x="2888794" y="2965080"/>
              <a:ext cx="2159760" cy="360000"/>
              <a:chOff x="2888794" y="2965080"/>
              <a:chExt cx="2159760" cy="360000"/>
            </a:xfrm>
          </p:grpSpPr>
          <p:grpSp>
            <p:nvGrpSpPr>
              <p:cNvPr id="502" name="Groupe 501">
                <a:extLst>
                  <a:ext uri="{FF2B5EF4-FFF2-40B4-BE49-F238E27FC236}">
                    <a16:creationId xmlns:a16="http://schemas.microsoft.com/office/drawing/2014/main" id="{103C7F54-BA99-4CD9-BC7B-21945FDE9D9D}"/>
                  </a:ext>
                </a:extLst>
              </p:cNvPr>
              <p:cNvGrpSpPr/>
              <p:nvPr/>
            </p:nvGrpSpPr>
            <p:grpSpPr>
              <a:xfrm>
                <a:off x="2888794" y="296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07" name="Rectangle 506">
                  <a:extLst>
                    <a:ext uri="{FF2B5EF4-FFF2-40B4-BE49-F238E27FC236}">
                      <a16:creationId xmlns:a16="http://schemas.microsoft.com/office/drawing/2014/main" id="{F3F5B5A1-BF2C-43FD-B5F7-FD22871E4BA7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8" name="Rectangle 507">
                  <a:extLst>
                    <a:ext uri="{FF2B5EF4-FFF2-40B4-BE49-F238E27FC236}">
                      <a16:creationId xmlns:a16="http://schemas.microsoft.com/office/drawing/2014/main" id="{BF846C98-C7C1-4F1F-B7E6-9B73A7F592F6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9" name="Rectangle 508">
                  <a:extLst>
                    <a:ext uri="{FF2B5EF4-FFF2-40B4-BE49-F238E27FC236}">
                      <a16:creationId xmlns:a16="http://schemas.microsoft.com/office/drawing/2014/main" id="{C7CD56C6-27DD-4FB2-BBF8-31D7BF0F90AB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03" name="Groupe 502">
                <a:extLst>
                  <a:ext uri="{FF2B5EF4-FFF2-40B4-BE49-F238E27FC236}">
                    <a16:creationId xmlns:a16="http://schemas.microsoft.com/office/drawing/2014/main" id="{F9F4042F-2316-49B7-8538-D294E1242787}"/>
                  </a:ext>
                </a:extLst>
              </p:cNvPr>
              <p:cNvGrpSpPr/>
              <p:nvPr/>
            </p:nvGrpSpPr>
            <p:grpSpPr>
              <a:xfrm>
                <a:off x="3968674" y="2965080"/>
                <a:ext cx="1079880" cy="360000"/>
                <a:chOff x="2627784" y="4797152"/>
                <a:chExt cx="648000" cy="216024"/>
              </a:xfrm>
              <a:solidFill>
                <a:schemeClr val="bg1"/>
              </a:solidFill>
            </p:grpSpPr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BE02A962-512D-4448-8C19-FEA8ED015EF7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35CEB19B-47CE-4740-8589-94E3A196CB67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2D369739-F22A-498D-A493-183BE7CEE3C0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</p:grpSp>
      <p:grpSp>
        <p:nvGrpSpPr>
          <p:cNvPr id="534" name="Groupe 533">
            <a:extLst>
              <a:ext uri="{FF2B5EF4-FFF2-40B4-BE49-F238E27FC236}">
                <a16:creationId xmlns:a16="http://schemas.microsoft.com/office/drawing/2014/main" id="{C397140D-1B79-4980-AC17-09872FB1E36C}"/>
              </a:ext>
            </a:extLst>
          </p:cNvPr>
          <p:cNvGrpSpPr>
            <a:grpSpLocks noChangeAspect="1"/>
          </p:cNvGrpSpPr>
          <p:nvPr/>
        </p:nvGrpSpPr>
        <p:grpSpPr>
          <a:xfrm>
            <a:off x="290462" y="3428999"/>
            <a:ext cx="2162779" cy="961200"/>
            <a:chOff x="2627640" y="4797152"/>
            <a:chExt cx="1944288" cy="864096"/>
          </a:xfrm>
          <a:solidFill>
            <a:schemeClr val="bg1"/>
          </a:solidFill>
        </p:grpSpPr>
        <p:grpSp>
          <p:nvGrpSpPr>
            <p:cNvPr id="535" name="Groupe 534">
              <a:extLst>
                <a:ext uri="{FF2B5EF4-FFF2-40B4-BE49-F238E27FC236}">
                  <a16:creationId xmlns:a16="http://schemas.microsoft.com/office/drawing/2014/main" id="{BEB9DD6B-A6E2-4F65-A577-A3AA96135F35}"/>
                </a:ext>
              </a:extLst>
            </p:cNvPr>
            <p:cNvGrpSpPr/>
            <p:nvPr/>
          </p:nvGrpSpPr>
          <p:grpSpPr>
            <a:xfrm>
              <a:off x="2627784" y="4797152"/>
              <a:ext cx="1944144" cy="216024"/>
              <a:chOff x="2627784" y="4797152"/>
              <a:chExt cx="1944144" cy="216024"/>
            </a:xfrm>
            <a:grpFill/>
          </p:grpSpPr>
          <p:grpSp>
            <p:nvGrpSpPr>
              <p:cNvPr id="575" name="Groupe 574">
                <a:extLst>
                  <a:ext uri="{FF2B5EF4-FFF2-40B4-BE49-F238E27FC236}">
                    <a16:creationId xmlns:a16="http://schemas.microsoft.com/office/drawing/2014/main" id="{F543A634-43C8-425D-845C-AB94C5D33A58}"/>
                  </a:ext>
                </a:extLst>
              </p:cNvPr>
              <p:cNvGrpSpPr/>
              <p:nvPr/>
            </p:nvGrpSpPr>
            <p:grpSpPr>
              <a:xfrm>
                <a:off x="2627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84" name="Rectangle 583">
                  <a:extLst>
                    <a:ext uri="{FF2B5EF4-FFF2-40B4-BE49-F238E27FC236}">
                      <a16:creationId xmlns:a16="http://schemas.microsoft.com/office/drawing/2014/main" id="{30E91C7A-3B04-4487-AFBC-69A7B8AAAD90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5" name="Rectangle 584">
                  <a:extLst>
                    <a:ext uri="{FF2B5EF4-FFF2-40B4-BE49-F238E27FC236}">
                      <a16:creationId xmlns:a16="http://schemas.microsoft.com/office/drawing/2014/main" id="{44253FD8-D91E-45B4-B03D-DDDF0A790397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7EFB498B-1980-4897-BD09-2AF169AF21BC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76" name="Groupe 575">
                <a:extLst>
                  <a:ext uri="{FF2B5EF4-FFF2-40B4-BE49-F238E27FC236}">
                    <a16:creationId xmlns:a16="http://schemas.microsoft.com/office/drawing/2014/main" id="{82E7CCE5-4E31-4D9E-BAE0-601BB80E98EF}"/>
                  </a:ext>
                </a:extLst>
              </p:cNvPr>
              <p:cNvGrpSpPr/>
              <p:nvPr/>
            </p:nvGrpSpPr>
            <p:grpSpPr>
              <a:xfrm>
                <a:off x="3275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81" name="Rectangle 580">
                  <a:extLst>
                    <a:ext uri="{FF2B5EF4-FFF2-40B4-BE49-F238E27FC236}">
                      <a16:creationId xmlns:a16="http://schemas.microsoft.com/office/drawing/2014/main" id="{018E93E1-0E76-49C7-9C70-14D6B0E2FA53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2" name="Rectangle 581">
                  <a:extLst>
                    <a:ext uri="{FF2B5EF4-FFF2-40B4-BE49-F238E27FC236}">
                      <a16:creationId xmlns:a16="http://schemas.microsoft.com/office/drawing/2014/main" id="{B18A9E3C-1F29-43EE-BB7A-DA3EBC575BCA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3" name="Rectangle 582">
                  <a:extLst>
                    <a:ext uri="{FF2B5EF4-FFF2-40B4-BE49-F238E27FC236}">
                      <a16:creationId xmlns:a16="http://schemas.microsoft.com/office/drawing/2014/main" id="{A4AD5F23-68D4-48E1-95BE-435227504F1A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77" name="Groupe 576">
                <a:extLst>
                  <a:ext uri="{FF2B5EF4-FFF2-40B4-BE49-F238E27FC236}">
                    <a16:creationId xmlns:a16="http://schemas.microsoft.com/office/drawing/2014/main" id="{6A4B6120-679D-4CB2-937F-F4A8D43E1CF3}"/>
                  </a:ext>
                </a:extLst>
              </p:cNvPr>
              <p:cNvGrpSpPr/>
              <p:nvPr/>
            </p:nvGrpSpPr>
            <p:grpSpPr>
              <a:xfrm>
                <a:off x="3923928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4840BD15-99FC-4F93-B862-152FE5EE2398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555396D6-7CFF-4E73-B1D9-C5ADB7F6AE70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0" name="Rectangle 579">
                  <a:extLst>
                    <a:ext uri="{FF2B5EF4-FFF2-40B4-BE49-F238E27FC236}">
                      <a16:creationId xmlns:a16="http://schemas.microsoft.com/office/drawing/2014/main" id="{DA36F145-5166-44DD-9799-B4AD38ACBAC7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536" name="Groupe 535">
              <a:extLst>
                <a:ext uri="{FF2B5EF4-FFF2-40B4-BE49-F238E27FC236}">
                  <a16:creationId xmlns:a16="http://schemas.microsoft.com/office/drawing/2014/main" id="{F9357E8A-C539-473B-8BEF-3F6CA178A872}"/>
                </a:ext>
              </a:extLst>
            </p:cNvPr>
            <p:cNvGrpSpPr/>
            <p:nvPr/>
          </p:nvGrpSpPr>
          <p:grpSpPr>
            <a:xfrm>
              <a:off x="2627712" y="5013176"/>
              <a:ext cx="1944144" cy="216024"/>
              <a:chOff x="2627784" y="4797152"/>
              <a:chExt cx="1944144" cy="216024"/>
            </a:xfrm>
            <a:grpFill/>
          </p:grpSpPr>
          <p:grpSp>
            <p:nvGrpSpPr>
              <p:cNvPr id="563" name="Groupe 562">
                <a:extLst>
                  <a:ext uri="{FF2B5EF4-FFF2-40B4-BE49-F238E27FC236}">
                    <a16:creationId xmlns:a16="http://schemas.microsoft.com/office/drawing/2014/main" id="{427F5EF7-8918-41D7-B560-D14463BE3C28}"/>
                  </a:ext>
                </a:extLst>
              </p:cNvPr>
              <p:cNvGrpSpPr/>
              <p:nvPr/>
            </p:nvGrpSpPr>
            <p:grpSpPr>
              <a:xfrm>
                <a:off x="2627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95F21719-7BB9-461B-B56B-40359669AB7D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3" name="Rectangle 572">
                  <a:extLst>
                    <a:ext uri="{FF2B5EF4-FFF2-40B4-BE49-F238E27FC236}">
                      <a16:creationId xmlns:a16="http://schemas.microsoft.com/office/drawing/2014/main" id="{FEAE90D2-1FB7-4721-A0F5-1FDE980C5955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97B076E3-FB68-4A53-BB3F-E5BEA060A6BD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64" name="Groupe 563">
                <a:extLst>
                  <a:ext uri="{FF2B5EF4-FFF2-40B4-BE49-F238E27FC236}">
                    <a16:creationId xmlns:a16="http://schemas.microsoft.com/office/drawing/2014/main" id="{E5CE7108-57D6-43DF-AB5F-CAE43D7D165E}"/>
                  </a:ext>
                </a:extLst>
              </p:cNvPr>
              <p:cNvGrpSpPr/>
              <p:nvPr/>
            </p:nvGrpSpPr>
            <p:grpSpPr>
              <a:xfrm>
                <a:off x="3275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23AF5EB0-35C6-4D65-9E6A-7B84210619A4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086640AB-4BDB-4B8E-8109-1641B958EC18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A72CD079-ECBD-49B7-B6DF-9F3A42CBA861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65" name="Groupe 564">
                <a:extLst>
                  <a:ext uri="{FF2B5EF4-FFF2-40B4-BE49-F238E27FC236}">
                    <a16:creationId xmlns:a16="http://schemas.microsoft.com/office/drawing/2014/main" id="{AFFB6D27-1F12-4CF0-A874-5C26C35D4600}"/>
                  </a:ext>
                </a:extLst>
              </p:cNvPr>
              <p:cNvGrpSpPr/>
              <p:nvPr/>
            </p:nvGrpSpPr>
            <p:grpSpPr>
              <a:xfrm>
                <a:off x="3923928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66" name="Rectangle 565">
                  <a:extLst>
                    <a:ext uri="{FF2B5EF4-FFF2-40B4-BE49-F238E27FC236}">
                      <a16:creationId xmlns:a16="http://schemas.microsoft.com/office/drawing/2014/main" id="{58F81FDD-A26B-4DF2-8197-64EA2995BA4F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7" name="Rectangle 566">
                  <a:extLst>
                    <a:ext uri="{FF2B5EF4-FFF2-40B4-BE49-F238E27FC236}">
                      <a16:creationId xmlns:a16="http://schemas.microsoft.com/office/drawing/2014/main" id="{29E25F79-9224-4C60-906B-8C43FD061A76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8" name="Rectangle 567">
                  <a:extLst>
                    <a:ext uri="{FF2B5EF4-FFF2-40B4-BE49-F238E27FC236}">
                      <a16:creationId xmlns:a16="http://schemas.microsoft.com/office/drawing/2014/main" id="{54AE4DA8-69BD-417B-8C69-27F8344009B2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537" name="Groupe 536">
              <a:extLst>
                <a:ext uri="{FF2B5EF4-FFF2-40B4-BE49-F238E27FC236}">
                  <a16:creationId xmlns:a16="http://schemas.microsoft.com/office/drawing/2014/main" id="{8BE289E2-739B-4A64-9CE1-8AF0ACCE3349}"/>
                </a:ext>
              </a:extLst>
            </p:cNvPr>
            <p:cNvGrpSpPr/>
            <p:nvPr/>
          </p:nvGrpSpPr>
          <p:grpSpPr>
            <a:xfrm>
              <a:off x="2627640" y="5229200"/>
              <a:ext cx="1944144" cy="216024"/>
              <a:chOff x="2627784" y="4797152"/>
              <a:chExt cx="1944144" cy="216024"/>
            </a:xfrm>
            <a:grpFill/>
          </p:grpSpPr>
          <p:grpSp>
            <p:nvGrpSpPr>
              <p:cNvPr id="551" name="Groupe 550">
                <a:extLst>
                  <a:ext uri="{FF2B5EF4-FFF2-40B4-BE49-F238E27FC236}">
                    <a16:creationId xmlns:a16="http://schemas.microsoft.com/office/drawing/2014/main" id="{C900B53E-82F0-42B0-9B00-611971A4C30D}"/>
                  </a:ext>
                </a:extLst>
              </p:cNvPr>
              <p:cNvGrpSpPr/>
              <p:nvPr/>
            </p:nvGrpSpPr>
            <p:grpSpPr>
              <a:xfrm>
                <a:off x="2627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4E3B110-F3ED-4FDE-920A-F33752DB8F99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" name="Rectangle 560">
                  <a:extLst>
                    <a:ext uri="{FF2B5EF4-FFF2-40B4-BE49-F238E27FC236}">
                      <a16:creationId xmlns:a16="http://schemas.microsoft.com/office/drawing/2014/main" id="{EEFB7B72-ABDF-4E75-B14B-8D3F8A2EDB5E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D5EAAEB1-81B1-4DCF-B208-49614E298282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52" name="Groupe 551">
                <a:extLst>
                  <a:ext uri="{FF2B5EF4-FFF2-40B4-BE49-F238E27FC236}">
                    <a16:creationId xmlns:a16="http://schemas.microsoft.com/office/drawing/2014/main" id="{9C822F6D-CBF4-482C-AB96-8C475309E1F0}"/>
                  </a:ext>
                </a:extLst>
              </p:cNvPr>
              <p:cNvGrpSpPr/>
              <p:nvPr/>
            </p:nvGrpSpPr>
            <p:grpSpPr>
              <a:xfrm>
                <a:off x="3275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57" name="Rectangle 556">
                  <a:extLst>
                    <a:ext uri="{FF2B5EF4-FFF2-40B4-BE49-F238E27FC236}">
                      <a16:creationId xmlns:a16="http://schemas.microsoft.com/office/drawing/2014/main" id="{53E8197A-BD28-4776-AAA4-58D230908480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8" name="Rectangle 557">
                  <a:extLst>
                    <a:ext uri="{FF2B5EF4-FFF2-40B4-BE49-F238E27FC236}">
                      <a16:creationId xmlns:a16="http://schemas.microsoft.com/office/drawing/2014/main" id="{94834B04-5952-44A6-BD9C-899B93AE34CB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9" name="Rectangle 558">
                  <a:extLst>
                    <a:ext uri="{FF2B5EF4-FFF2-40B4-BE49-F238E27FC236}">
                      <a16:creationId xmlns:a16="http://schemas.microsoft.com/office/drawing/2014/main" id="{6498F148-C3C9-45DD-8C66-2AF590306687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53" name="Groupe 552">
                <a:extLst>
                  <a:ext uri="{FF2B5EF4-FFF2-40B4-BE49-F238E27FC236}">
                    <a16:creationId xmlns:a16="http://schemas.microsoft.com/office/drawing/2014/main" id="{B9E37B1D-19FD-4B08-A42B-69129FA2E50E}"/>
                  </a:ext>
                </a:extLst>
              </p:cNvPr>
              <p:cNvGrpSpPr/>
              <p:nvPr/>
            </p:nvGrpSpPr>
            <p:grpSpPr>
              <a:xfrm>
                <a:off x="3923928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54" name="Rectangle 553">
                  <a:extLst>
                    <a:ext uri="{FF2B5EF4-FFF2-40B4-BE49-F238E27FC236}">
                      <a16:creationId xmlns:a16="http://schemas.microsoft.com/office/drawing/2014/main" id="{34313B35-16BB-4A82-BED3-6BB8D0C7DB07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5" name="Rectangle 554">
                  <a:extLst>
                    <a:ext uri="{FF2B5EF4-FFF2-40B4-BE49-F238E27FC236}">
                      <a16:creationId xmlns:a16="http://schemas.microsoft.com/office/drawing/2014/main" id="{485DDDC8-3D7F-472F-836D-95CF330693FE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6" name="Rectangle 555">
                  <a:extLst>
                    <a:ext uri="{FF2B5EF4-FFF2-40B4-BE49-F238E27FC236}">
                      <a16:creationId xmlns:a16="http://schemas.microsoft.com/office/drawing/2014/main" id="{4CEC32C8-CA99-4050-B111-DF5707EDDBA4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538" name="Groupe 537">
              <a:extLst>
                <a:ext uri="{FF2B5EF4-FFF2-40B4-BE49-F238E27FC236}">
                  <a16:creationId xmlns:a16="http://schemas.microsoft.com/office/drawing/2014/main" id="{2A3E38BA-9ADA-42C6-AB92-0C2D8A0EE073}"/>
                </a:ext>
              </a:extLst>
            </p:cNvPr>
            <p:cNvGrpSpPr/>
            <p:nvPr/>
          </p:nvGrpSpPr>
          <p:grpSpPr>
            <a:xfrm>
              <a:off x="2627640" y="5445224"/>
              <a:ext cx="1944144" cy="216024"/>
              <a:chOff x="2627784" y="4797152"/>
              <a:chExt cx="1944144" cy="216024"/>
            </a:xfrm>
            <a:grpFill/>
          </p:grpSpPr>
          <p:grpSp>
            <p:nvGrpSpPr>
              <p:cNvPr id="539" name="Groupe 538">
                <a:extLst>
                  <a:ext uri="{FF2B5EF4-FFF2-40B4-BE49-F238E27FC236}">
                    <a16:creationId xmlns:a16="http://schemas.microsoft.com/office/drawing/2014/main" id="{E69D2996-2891-4ED7-BE61-C30E1D0577C3}"/>
                  </a:ext>
                </a:extLst>
              </p:cNvPr>
              <p:cNvGrpSpPr/>
              <p:nvPr/>
            </p:nvGrpSpPr>
            <p:grpSpPr>
              <a:xfrm>
                <a:off x="2627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48" name="Rectangle 547">
                  <a:extLst>
                    <a:ext uri="{FF2B5EF4-FFF2-40B4-BE49-F238E27FC236}">
                      <a16:creationId xmlns:a16="http://schemas.microsoft.com/office/drawing/2014/main" id="{A8E5582A-F6A1-470E-831B-D54AE4E0450D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9" name="Rectangle 548">
                  <a:extLst>
                    <a:ext uri="{FF2B5EF4-FFF2-40B4-BE49-F238E27FC236}">
                      <a16:creationId xmlns:a16="http://schemas.microsoft.com/office/drawing/2014/main" id="{3394F396-A0BB-4C1A-831B-4AF82B8776BE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0" name="Rectangle 549">
                  <a:extLst>
                    <a:ext uri="{FF2B5EF4-FFF2-40B4-BE49-F238E27FC236}">
                      <a16:creationId xmlns:a16="http://schemas.microsoft.com/office/drawing/2014/main" id="{216F82A5-183F-4C24-B87F-62777D1FE95F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40" name="Groupe 539">
                <a:extLst>
                  <a:ext uri="{FF2B5EF4-FFF2-40B4-BE49-F238E27FC236}">
                    <a16:creationId xmlns:a16="http://schemas.microsoft.com/office/drawing/2014/main" id="{BDA42454-B55D-44A8-A503-22EC0832EA29}"/>
                  </a:ext>
                </a:extLst>
              </p:cNvPr>
              <p:cNvGrpSpPr/>
              <p:nvPr/>
            </p:nvGrpSpPr>
            <p:grpSpPr>
              <a:xfrm>
                <a:off x="3275784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D9740066-DF57-440A-89A5-64422BCDD7FA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6" name="Rectangle 545">
                  <a:extLst>
                    <a:ext uri="{FF2B5EF4-FFF2-40B4-BE49-F238E27FC236}">
                      <a16:creationId xmlns:a16="http://schemas.microsoft.com/office/drawing/2014/main" id="{877B1EFB-EC0C-4BFB-9D4D-1E633FFA0BFF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7" name="Rectangle 546">
                  <a:extLst>
                    <a:ext uri="{FF2B5EF4-FFF2-40B4-BE49-F238E27FC236}">
                      <a16:creationId xmlns:a16="http://schemas.microsoft.com/office/drawing/2014/main" id="{7D632773-0E58-4BB2-B8F0-A35BA80C6F76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41" name="Groupe 540">
                <a:extLst>
                  <a:ext uri="{FF2B5EF4-FFF2-40B4-BE49-F238E27FC236}">
                    <a16:creationId xmlns:a16="http://schemas.microsoft.com/office/drawing/2014/main" id="{D695EEC7-490B-4003-B457-6DF31CD1BF92}"/>
                  </a:ext>
                </a:extLst>
              </p:cNvPr>
              <p:cNvGrpSpPr/>
              <p:nvPr/>
            </p:nvGrpSpPr>
            <p:grpSpPr>
              <a:xfrm>
                <a:off x="3923928" y="4797152"/>
                <a:ext cx="648000" cy="216024"/>
                <a:chOff x="2627784" y="4797152"/>
                <a:chExt cx="648000" cy="216024"/>
              </a:xfrm>
              <a:grpFill/>
            </p:grpSpPr>
            <p:sp>
              <p:nvSpPr>
                <p:cNvPr id="542" name="Rectangle 541">
                  <a:extLst>
                    <a:ext uri="{FF2B5EF4-FFF2-40B4-BE49-F238E27FC236}">
                      <a16:creationId xmlns:a16="http://schemas.microsoft.com/office/drawing/2014/main" id="{88688773-67E1-462A-A16B-D123DF3562DB}"/>
                    </a:ext>
                  </a:extLst>
                </p:cNvPr>
                <p:cNvSpPr/>
                <p:nvPr/>
              </p:nvSpPr>
              <p:spPr>
                <a:xfrm>
                  <a:off x="2627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3" name="Rectangle 542">
                  <a:extLst>
                    <a:ext uri="{FF2B5EF4-FFF2-40B4-BE49-F238E27FC236}">
                      <a16:creationId xmlns:a16="http://schemas.microsoft.com/office/drawing/2014/main" id="{3B90AB49-5774-446F-9F93-615F0456A4B0}"/>
                    </a:ext>
                  </a:extLst>
                </p:cNvPr>
                <p:cNvSpPr/>
                <p:nvPr/>
              </p:nvSpPr>
              <p:spPr>
                <a:xfrm>
                  <a:off x="2843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4" name="Rectangle 543">
                  <a:extLst>
                    <a:ext uri="{FF2B5EF4-FFF2-40B4-BE49-F238E27FC236}">
                      <a16:creationId xmlns:a16="http://schemas.microsoft.com/office/drawing/2014/main" id="{FAA73441-E620-47F2-9A6A-562897033078}"/>
                    </a:ext>
                  </a:extLst>
                </p:cNvPr>
                <p:cNvSpPr/>
                <p:nvPr/>
              </p:nvSpPr>
              <p:spPr>
                <a:xfrm>
                  <a:off x="3059784" y="4797152"/>
                  <a:ext cx="216000" cy="216024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cxnSp>
        <p:nvCxnSpPr>
          <p:cNvPr id="715" name="Connecteur droit avec flèche 714">
            <a:extLst>
              <a:ext uri="{FF2B5EF4-FFF2-40B4-BE49-F238E27FC236}">
                <a16:creationId xmlns:a16="http://schemas.microsoft.com/office/drawing/2014/main" id="{11116077-1505-4F6D-B309-6AE97038F5C8}"/>
              </a:ext>
            </a:extLst>
          </p:cNvPr>
          <p:cNvCxnSpPr>
            <a:cxnSpLocks/>
          </p:cNvCxnSpPr>
          <p:nvPr/>
        </p:nvCxnSpPr>
        <p:spPr>
          <a:xfrm>
            <a:off x="1892855" y="1615727"/>
            <a:ext cx="245164" cy="0"/>
          </a:xfrm>
          <a:prstGeom prst="straightConnector1">
            <a:avLst/>
          </a:prstGeom>
          <a:ln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" name="ZoneTexte 715">
            <a:extLst>
              <a:ext uri="{FF2B5EF4-FFF2-40B4-BE49-F238E27FC236}">
                <a16:creationId xmlns:a16="http://schemas.microsoft.com/office/drawing/2014/main" id="{91EA1809-439C-49D0-8478-1DB9D8FAECE6}"/>
              </a:ext>
            </a:extLst>
          </p:cNvPr>
          <p:cNvSpPr txBox="1"/>
          <p:nvPr/>
        </p:nvSpPr>
        <p:spPr>
          <a:xfrm>
            <a:off x="1826576" y="120128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FF00"/>
                </a:solidFill>
              </a:rPr>
              <a:t>a</a:t>
            </a:r>
            <a:r>
              <a:rPr lang="fr-FR" baseline="-25000" dirty="0" err="1">
                <a:solidFill>
                  <a:srgbClr val="00FF00"/>
                </a:solidFill>
              </a:rPr>
              <a:t>c</a:t>
            </a:r>
            <a:endParaRPr lang="fr-FR" dirty="0">
              <a:solidFill>
                <a:srgbClr val="00FF00"/>
              </a:solidFill>
            </a:endParaRPr>
          </a:p>
        </p:txBody>
      </p:sp>
      <p:sp>
        <p:nvSpPr>
          <p:cNvPr id="717" name="ZoneTexte 716">
            <a:extLst>
              <a:ext uri="{FF2B5EF4-FFF2-40B4-BE49-F238E27FC236}">
                <a16:creationId xmlns:a16="http://schemas.microsoft.com/office/drawing/2014/main" id="{876634EB-A007-4041-8B84-7FBC9F729306}"/>
              </a:ext>
            </a:extLst>
          </p:cNvPr>
          <p:cNvSpPr txBox="1"/>
          <p:nvPr/>
        </p:nvSpPr>
        <p:spPr>
          <a:xfrm>
            <a:off x="1943094" y="2962825"/>
            <a:ext cx="38985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fr-FR" baseline="-25000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DC13E22B-EBC2-49C3-9045-A66D0C82B054}"/>
              </a:ext>
            </a:extLst>
          </p:cNvPr>
          <p:cNvCxnSpPr>
            <a:cxnSpLocks/>
          </p:cNvCxnSpPr>
          <p:nvPr/>
        </p:nvCxnSpPr>
        <p:spPr>
          <a:xfrm>
            <a:off x="1982239" y="3363275"/>
            <a:ext cx="220862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" name="ZoneTexte 719">
            <a:extLst>
              <a:ext uri="{FF2B5EF4-FFF2-40B4-BE49-F238E27FC236}">
                <a16:creationId xmlns:a16="http://schemas.microsoft.com/office/drawing/2014/main" id="{F1637BF9-03AC-4493-B01A-E7D6BBFBD7A8}"/>
              </a:ext>
            </a:extLst>
          </p:cNvPr>
          <p:cNvSpPr txBox="1"/>
          <p:nvPr/>
        </p:nvSpPr>
        <p:spPr>
          <a:xfrm>
            <a:off x="918144" y="4577378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FF00"/>
                </a:solidFill>
              </a:rPr>
              <a:t>a</a:t>
            </a:r>
            <a:r>
              <a:rPr lang="fr-FR" baseline="-25000" dirty="0" err="1">
                <a:solidFill>
                  <a:srgbClr val="00FF00"/>
                </a:solidFill>
              </a:rPr>
              <a:t>c</a:t>
            </a:r>
            <a:r>
              <a:rPr lang="fr-FR" baseline="-25000" dirty="0">
                <a:solidFill>
                  <a:srgbClr val="00FF00"/>
                </a:solidFill>
              </a:rPr>
              <a:t>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r>
              <a:rPr lang="fr-FR" dirty="0">
                <a:solidFill>
                  <a:srgbClr val="00FF00"/>
                </a:solidFill>
              </a:rPr>
              <a:t>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fr-FR" baseline="-25000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fr-FR" dirty="0">
              <a:solidFill>
                <a:srgbClr val="00FF00"/>
              </a:solidFill>
            </a:endParaRPr>
          </a:p>
          <a:p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E60A821-13CF-4CED-8C50-A9DA1DFCC27B}"/>
              </a:ext>
            </a:extLst>
          </p:cNvPr>
          <p:cNvGrpSpPr/>
          <p:nvPr/>
        </p:nvGrpSpPr>
        <p:grpSpPr>
          <a:xfrm>
            <a:off x="2785827" y="1408052"/>
            <a:ext cx="2687351" cy="2982147"/>
            <a:chOff x="2628780" y="1358139"/>
            <a:chExt cx="2687351" cy="2982147"/>
          </a:xfrm>
        </p:grpSpPr>
        <p:grpSp>
          <p:nvGrpSpPr>
            <p:cNvPr id="587" name="Groupe 586">
              <a:extLst>
                <a:ext uri="{FF2B5EF4-FFF2-40B4-BE49-F238E27FC236}">
                  <a16:creationId xmlns:a16="http://schemas.microsoft.com/office/drawing/2014/main" id="{3883EF22-E24F-4966-875E-4469D3336E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53352" y="3379086"/>
              <a:ext cx="2162779" cy="961200"/>
              <a:chOff x="2627640" y="4797152"/>
              <a:chExt cx="1944288" cy="864096"/>
            </a:xfrm>
            <a:solidFill>
              <a:schemeClr val="bg1"/>
            </a:solidFill>
          </p:grpSpPr>
          <p:grpSp>
            <p:nvGrpSpPr>
              <p:cNvPr id="588" name="Groupe 587">
                <a:extLst>
                  <a:ext uri="{FF2B5EF4-FFF2-40B4-BE49-F238E27FC236}">
                    <a16:creationId xmlns:a16="http://schemas.microsoft.com/office/drawing/2014/main" id="{11D3386C-B39E-4AF0-B629-2680B81DD234}"/>
                  </a:ext>
                </a:extLst>
              </p:cNvPr>
              <p:cNvGrpSpPr/>
              <p:nvPr/>
            </p:nvGrpSpPr>
            <p:grpSpPr>
              <a:xfrm>
                <a:off x="2627784" y="4797152"/>
                <a:ext cx="1944144" cy="216024"/>
                <a:chOff x="2627784" y="4797152"/>
                <a:chExt cx="1944144" cy="216024"/>
              </a:xfrm>
              <a:grpFill/>
            </p:grpSpPr>
            <p:grpSp>
              <p:nvGrpSpPr>
                <p:cNvPr id="628" name="Groupe 627">
                  <a:extLst>
                    <a:ext uri="{FF2B5EF4-FFF2-40B4-BE49-F238E27FC236}">
                      <a16:creationId xmlns:a16="http://schemas.microsoft.com/office/drawing/2014/main" id="{3CD54079-DD0D-4174-B4F2-01B56F5307F2}"/>
                    </a:ext>
                  </a:extLst>
                </p:cNvPr>
                <p:cNvGrpSpPr/>
                <p:nvPr/>
              </p:nvGrpSpPr>
              <p:grpSpPr>
                <a:xfrm>
                  <a:off x="2627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37" name="Rectangle 636">
                    <a:extLst>
                      <a:ext uri="{FF2B5EF4-FFF2-40B4-BE49-F238E27FC236}">
                        <a16:creationId xmlns:a16="http://schemas.microsoft.com/office/drawing/2014/main" id="{357C998F-54C5-49B9-B846-4B10D3D48553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8" name="Rectangle 637">
                    <a:extLst>
                      <a:ext uri="{FF2B5EF4-FFF2-40B4-BE49-F238E27FC236}">
                        <a16:creationId xmlns:a16="http://schemas.microsoft.com/office/drawing/2014/main" id="{BB23C936-1EC9-407E-BE57-9F85E8FF0398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080EC415-3131-421D-A6C9-5A40505666DA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29" name="Groupe 628">
                  <a:extLst>
                    <a:ext uri="{FF2B5EF4-FFF2-40B4-BE49-F238E27FC236}">
                      <a16:creationId xmlns:a16="http://schemas.microsoft.com/office/drawing/2014/main" id="{3B6E4034-5EE0-4828-9B37-0A91FCADE61A}"/>
                    </a:ext>
                  </a:extLst>
                </p:cNvPr>
                <p:cNvGrpSpPr/>
                <p:nvPr/>
              </p:nvGrpSpPr>
              <p:grpSpPr>
                <a:xfrm>
                  <a:off x="3275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34" name="Rectangle 633">
                    <a:extLst>
                      <a:ext uri="{FF2B5EF4-FFF2-40B4-BE49-F238E27FC236}">
                        <a16:creationId xmlns:a16="http://schemas.microsoft.com/office/drawing/2014/main" id="{14901108-0BA1-4C45-A309-00F2E21F7C1C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5" name="Rectangle 634">
                    <a:extLst>
                      <a:ext uri="{FF2B5EF4-FFF2-40B4-BE49-F238E27FC236}">
                        <a16:creationId xmlns:a16="http://schemas.microsoft.com/office/drawing/2014/main" id="{E5A8D014-8AD5-42CA-AC25-87C98EEEC918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6" name="Rectangle 635">
                    <a:extLst>
                      <a:ext uri="{FF2B5EF4-FFF2-40B4-BE49-F238E27FC236}">
                        <a16:creationId xmlns:a16="http://schemas.microsoft.com/office/drawing/2014/main" id="{3C9AE3EC-C657-476E-B34B-9491167FEBB0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30" name="Groupe 629">
                  <a:extLst>
                    <a:ext uri="{FF2B5EF4-FFF2-40B4-BE49-F238E27FC236}">
                      <a16:creationId xmlns:a16="http://schemas.microsoft.com/office/drawing/2014/main" id="{9BABC860-F836-487B-8101-E5341B0D3FE5}"/>
                    </a:ext>
                  </a:extLst>
                </p:cNvPr>
                <p:cNvGrpSpPr/>
                <p:nvPr/>
              </p:nvGrpSpPr>
              <p:grpSpPr>
                <a:xfrm>
                  <a:off x="3923928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B218EE6C-80CB-4B94-87F2-898818020C92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2" name="Rectangle 631">
                    <a:extLst>
                      <a:ext uri="{FF2B5EF4-FFF2-40B4-BE49-F238E27FC236}">
                        <a16:creationId xmlns:a16="http://schemas.microsoft.com/office/drawing/2014/main" id="{90AF3A09-21B0-4F52-837C-6F3DEB7622DB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3" name="Rectangle 632">
                    <a:extLst>
                      <a:ext uri="{FF2B5EF4-FFF2-40B4-BE49-F238E27FC236}">
                        <a16:creationId xmlns:a16="http://schemas.microsoft.com/office/drawing/2014/main" id="{24777E2C-2A12-45A6-93C3-F268AB957D26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589" name="Groupe 588">
                <a:extLst>
                  <a:ext uri="{FF2B5EF4-FFF2-40B4-BE49-F238E27FC236}">
                    <a16:creationId xmlns:a16="http://schemas.microsoft.com/office/drawing/2014/main" id="{B11379B0-0707-4E50-BCD0-102209C97B7F}"/>
                  </a:ext>
                </a:extLst>
              </p:cNvPr>
              <p:cNvGrpSpPr/>
              <p:nvPr/>
            </p:nvGrpSpPr>
            <p:grpSpPr>
              <a:xfrm>
                <a:off x="2627712" y="5013176"/>
                <a:ext cx="1944144" cy="216024"/>
                <a:chOff x="2627784" y="4797152"/>
                <a:chExt cx="1944144" cy="216024"/>
              </a:xfrm>
              <a:grpFill/>
            </p:grpSpPr>
            <p:grpSp>
              <p:nvGrpSpPr>
                <p:cNvPr id="616" name="Groupe 615">
                  <a:extLst>
                    <a:ext uri="{FF2B5EF4-FFF2-40B4-BE49-F238E27FC236}">
                      <a16:creationId xmlns:a16="http://schemas.microsoft.com/office/drawing/2014/main" id="{8AEBCABD-7060-4A57-BA83-8874BA2BAC4D}"/>
                    </a:ext>
                  </a:extLst>
                </p:cNvPr>
                <p:cNvGrpSpPr/>
                <p:nvPr/>
              </p:nvGrpSpPr>
              <p:grpSpPr>
                <a:xfrm>
                  <a:off x="2627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BDE8DC63-F6D0-493C-B60B-FD121ECA7E29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6697719F-3471-49C1-9A0C-2B9551CC4EE1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86602104-A7FD-4D18-A93F-C41A1279F310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17" name="Groupe 616">
                  <a:extLst>
                    <a:ext uri="{FF2B5EF4-FFF2-40B4-BE49-F238E27FC236}">
                      <a16:creationId xmlns:a16="http://schemas.microsoft.com/office/drawing/2014/main" id="{C7D3627A-B8DF-4459-B4E1-5A84A97C6D1B}"/>
                    </a:ext>
                  </a:extLst>
                </p:cNvPr>
                <p:cNvGrpSpPr/>
                <p:nvPr/>
              </p:nvGrpSpPr>
              <p:grpSpPr>
                <a:xfrm>
                  <a:off x="3275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6EB0C8A8-C2B3-49E5-8334-6ADEED2F68D7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1C4BC6BC-5C94-43E8-8450-8DB90B61FB1A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14139F4A-C6D5-45AF-B513-9347A6FCCEAC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18" name="Groupe 617">
                  <a:extLst>
                    <a:ext uri="{FF2B5EF4-FFF2-40B4-BE49-F238E27FC236}">
                      <a16:creationId xmlns:a16="http://schemas.microsoft.com/office/drawing/2014/main" id="{4E7C30BF-910A-47CF-838B-6C6C371DBAAE}"/>
                    </a:ext>
                  </a:extLst>
                </p:cNvPr>
                <p:cNvGrpSpPr/>
                <p:nvPr/>
              </p:nvGrpSpPr>
              <p:grpSpPr>
                <a:xfrm>
                  <a:off x="3923928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FEBA32CC-A12A-4574-9866-E9EF9E81F733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7B2E2197-437F-4970-B2EC-88A0720D1DCF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C0D739C3-6BF7-4B4C-BC53-12269E9A2A10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590" name="Groupe 589">
                <a:extLst>
                  <a:ext uri="{FF2B5EF4-FFF2-40B4-BE49-F238E27FC236}">
                    <a16:creationId xmlns:a16="http://schemas.microsoft.com/office/drawing/2014/main" id="{62C90028-806F-4FAB-802B-0569A1AEBF44}"/>
                  </a:ext>
                </a:extLst>
              </p:cNvPr>
              <p:cNvGrpSpPr/>
              <p:nvPr/>
            </p:nvGrpSpPr>
            <p:grpSpPr>
              <a:xfrm>
                <a:off x="2627640" y="5229200"/>
                <a:ext cx="1944144" cy="216024"/>
                <a:chOff x="2627784" y="4797152"/>
                <a:chExt cx="1944144" cy="216024"/>
              </a:xfrm>
              <a:grpFill/>
            </p:grpSpPr>
            <p:grpSp>
              <p:nvGrpSpPr>
                <p:cNvPr id="604" name="Groupe 603">
                  <a:extLst>
                    <a:ext uri="{FF2B5EF4-FFF2-40B4-BE49-F238E27FC236}">
                      <a16:creationId xmlns:a16="http://schemas.microsoft.com/office/drawing/2014/main" id="{B915DE55-D042-4D35-BCEA-07947D9E83CB}"/>
                    </a:ext>
                  </a:extLst>
                </p:cNvPr>
                <p:cNvGrpSpPr/>
                <p:nvPr/>
              </p:nvGrpSpPr>
              <p:grpSpPr>
                <a:xfrm>
                  <a:off x="2627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13" name="Rectangle 612">
                    <a:extLst>
                      <a:ext uri="{FF2B5EF4-FFF2-40B4-BE49-F238E27FC236}">
                        <a16:creationId xmlns:a16="http://schemas.microsoft.com/office/drawing/2014/main" id="{B08D7BAB-BEF7-45BA-8C12-52BF14018B81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0223A648-68C9-4578-AE56-D91E1300D61F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15" name="Rectangle 614">
                    <a:extLst>
                      <a:ext uri="{FF2B5EF4-FFF2-40B4-BE49-F238E27FC236}">
                        <a16:creationId xmlns:a16="http://schemas.microsoft.com/office/drawing/2014/main" id="{DCEF7330-8CB1-47C5-A150-7335D5307065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05" name="Groupe 604">
                  <a:extLst>
                    <a:ext uri="{FF2B5EF4-FFF2-40B4-BE49-F238E27FC236}">
                      <a16:creationId xmlns:a16="http://schemas.microsoft.com/office/drawing/2014/main" id="{A0BC5B03-7260-41AA-B5CD-965D928A7002}"/>
                    </a:ext>
                  </a:extLst>
                </p:cNvPr>
                <p:cNvGrpSpPr/>
                <p:nvPr/>
              </p:nvGrpSpPr>
              <p:grpSpPr>
                <a:xfrm>
                  <a:off x="3275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10" name="Rectangle 609">
                    <a:extLst>
                      <a:ext uri="{FF2B5EF4-FFF2-40B4-BE49-F238E27FC236}">
                        <a16:creationId xmlns:a16="http://schemas.microsoft.com/office/drawing/2014/main" id="{6A6BAB04-5B46-43FC-9AA0-6D1EB630FAB3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4550AADA-A12D-45F2-ADC4-BB019EE59FFA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D94E533C-AED0-4D0E-BFBD-13167EBF9727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06" name="Groupe 605">
                  <a:extLst>
                    <a:ext uri="{FF2B5EF4-FFF2-40B4-BE49-F238E27FC236}">
                      <a16:creationId xmlns:a16="http://schemas.microsoft.com/office/drawing/2014/main" id="{9CB57A01-2BD8-4958-9414-0C80A4114617}"/>
                    </a:ext>
                  </a:extLst>
                </p:cNvPr>
                <p:cNvGrpSpPr/>
                <p:nvPr/>
              </p:nvGrpSpPr>
              <p:grpSpPr>
                <a:xfrm>
                  <a:off x="3923928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934BAB21-D93F-4AA2-ACB0-4BC8A903AD28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3F4D37B5-4059-4E98-9E32-1A1289900C0C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29D6F815-C355-4FAF-BD3D-FE73855BEDCC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591" name="Groupe 590">
                <a:extLst>
                  <a:ext uri="{FF2B5EF4-FFF2-40B4-BE49-F238E27FC236}">
                    <a16:creationId xmlns:a16="http://schemas.microsoft.com/office/drawing/2014/main" id="{311E887E-5B5C-4DEE-9661-6A206D40C6A7}"/>
                  </a:ext>
                </a:extLst>
              </p:cNvPr>
              <p:cNvGrpSpPr/>
              <p:nvPr/>
            </p:nvGrpSpPr>
            <p:grpSpPr>
              <a:xfrm>
                <a:off x="2627640" y="5445224"/>
                <a:ext cx="1944144" cy="216024"/>
                <a:chOff x="2627784" y="4797152"/>
                <a:chExt cx="1944144" cy="216024"/>
              </a:xfrm>
              <a:grpFill/>
            </p:grpSpPr>
            <p:grpSp>
              <p:nvGrpSpPr>
                <p:cNvPr id="592" name="Groupe 591">
                  <a:extLst>
                    <a:ext uri="{FF2B5EF4-FFF2-40B4-BE49-F238E27FC236}">
                      <a16:creationId xmlns:a16="http://schemas.microsoft.com/office/drawing/2014/main" id="{33FF7760-0B06-44EB-94AB-CD17EE92B41C}"/>
                    </a:ext>
                  </a:extLst>
                </p:cNvPr>
                <p:cNvGrpSpPr/>
                <p:nvPr/>
              </p:nvGrpSpPr>
              <p:grpSpPr>
                <a:xfrm>
                  <a:off x="2627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601" name="Rectangle 600">
                    <a:extLst>
                      <a:ext uri="{FF2B5EF4-FFF2-40B4-BE49-F238E27FC236}">
                        <a16:creationId xmlns:a16="http://schemas.microsoft.com/office/drawing/2014/main" id="{5BD12641-F584-419D-8D70-7312A78F2C75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2" name="Rectangle 601">
                    <a:extLst>
                      <a:ext uri="{FF2B5EF4-FFF2-40B4-BE49-F238E27FC236}">
                        <a16:creationId xmlns:a16="http://schemas.microsoft.com/office/drawing/2014/main" id="{BD8C3026-E433-468A-AB45-98BFA542EA2F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3" name="Rectangle 602">
                    <a:extLst>
                      <a:ext uri="{FF2B5EF4-FFF2-40B4-BE49-F238E27FC236}">
                        <a16:creationId xmlns:a16="http://schemas.microsoft.com/office/drawing/2014/main" id="{8E1723E1-58EF-4FDB-82A3-A31BBD38F6F3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593" name="Groupe 592">
                  <a:extLst>
                    <a:ext uri="{FF2B5EF4-FFF2-40B4-BE49-F238E27FC236}">
                      <a16:creationId xmlns:a16="http://schemas.microsoft.com/office/drawing/2014/main" id="{0E10EF08-9154-4009-B356-247BB6CD0E07}"/>
                    </a:ext>
                  </a:extLst>
                </p:cNvPr>
                <p:cNvGrpSpPr/>
                <p:nvPr/>
              </p:nvGrpSpPr>
              <p:grpSpPr>
                <a:xfrm>
                  <a:off x="3275784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598" name="Rectangle 597">
                    <a:extLst>
                      <a:ext uri="{FF2B5EF4-FFF2-40B4-BE49-F238E27FC236}">
                        <a16:creationId xmlns:a16="http://schemas.microsoft.com/office/drawing/2014/main" id="{0BB5A5FC-60F8-4E7B-A767-9538D8ADB686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99" name="Rectangle 598">
                    <a:extLst>
                      <a:ext uri="{FF2B5EF4-FFF2-40B4-BE49-F238E27FC236}">
                        <a16:creationId xmlns:a16="http://schemas.microsoft.com/office/drawing/2014/main" id="{17EF5CC4-174F-4928-8D9F-EA42716111EC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0" name="Rectangle 599">
                    <a:extLst>
                      <a:ext uri="{FF2B5EF4-FFF2-40B4-BE49-F238E27FC236}">
                        <a16:creationId xmlns:a16="http://schemas.microsoft.com/office/drawing/2014/main" id="{71C63400-B738-4AE6-AC35-929F54881411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594" name="Groupe 593">
                  <a:extLst>
                    <a:ext uri="{FF2B5EF4-FFF2-40B4-BE49-F238E27FC236}">
                      <a16:creationId xmlns:a16="http://schemas.microsoft.com/office/drawing/2014/main" id="{11A50DC8-9D9B-4484-AE4D-2639BAD8B461}"/>
                    </a:ext>
                  </a:extLst>
                </p:cNvPr>
                <p:cNvGrpSpPr/>
                <p:nvPr/>
              </p:nvGrpSpPr>
              <p:grpSpPr>
                <a:xfrm>
                  <a:off x="3923928" y="4797152"/>
                  <a:ext cx="648000" cy="216024"/>
                  <a:chOff x="2627784" y="4797152"/>
                  <a:chExt cx="648000" cy="216024"/>
                </a:xfrm>
                <a:grpFill/>
              </p:grpSpPr>
              <p:sp>
                <p:nvSpPr>
                  <p:cNvPr id="595" name="Rectangle 594">
                    <a:extLst>
                      <a:ext uri="{FF2B5EF4-FFF2-40B4-BE49-F238E27FC236}">
                        <a16:creationId xmlns:a16="http://schemas.microsoft.com/office/drawing/2014/main" id="{74B83758-076B-4ABB-868F-1455408740C3}"/>
                      </a:ext>
                    </a:extLst>
                  </p:cNvPr>
                  <p:cNvSpPr/>
                  <p:nvPr/>
                </p:nvSpPr>
                <p:spPr>
                  <a:xfrm>
                    <a:off x="2627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96" name="Rectangle 595">
                    <a:extLst>
                      <a:ext uri="{FF2B5EF4-FFF2-40B4-BE49-F238E27FC236}">
                        <a16:creationId xmlns:a16="http://schemas.microsoft.com/office/drawing/2014/main" id="{D27E99AF-8474-4620-8788-9293C9C706AF}"/>
                      </a:ext>
                    </a:extLst>
                  </p:cNvPr>
                  <p:cNvSpPr/>
                  <p:nvPr/>
                </p:nvSpPr>
                <p:spPr>
                  <a:xfrm>
                    <a:off x="2843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97" name="Rectangle 596">
                    <a:extLst>
                      <a:ext uri="{FF2B5EF4-FFF2-40B4-BE49-F238E27FC236}">
                        <a16:creationId xmlns:a16="http://schemas.microsoft.com/office/drawing/2014/main" id="{27FA823C-8409-42F0-AFA1-1719D5D32570}"/>
                      </a:ext>
                    </a:extLst>
                  </p:cNvPr>
                  <p:cNvSpPr/>
                  <p:nvPr/>
                </p:nvSpPr>
                <p:spPr>
                  <a:xfrm>
                    <a:off x="3059784" y="4797152"/>
                    <a:ext cx="216000" cy="216024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  <p:grpSp>
          <p:nvGrpSpPr>
            <p:cNvPr id="640" name="Groupe 639">
              <a:extLst>
                <a:ext uri="{FF2B5EF4-FFF2-40B4-BE49-F238E27FC236}">
                  <a16:creationId xmlns:a16="http://schemas.microsoft.com/office/drawing/2014/main" id="{EA53E752-9969-420A-A110-7692E9B2C7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54622" y="1959143"/>
              <a:ext cx="2153802" cy="1404000"/>
              <a:chOff x="4838096" y="1556792"/>
              <a:chExt cx="2872054" cy="1872207"/>
            </a:xfrm>
          </p:grpSpPr>
          <p:grpSp>
            <p:nvGrpSpPr>
              <p:cNvPr id="641" name="Groupe 640">
                <a:extLst>
                  <a:ext uri="{FF2B5EF4-FFF2-40B4-BE49-F238E27FC236}">
                    <a16:creationId xmlns:a16="http://schemas.microsoft.com/office/drawing/2014/main" id="{52A455BA-2779-429E-AE0B-A32C270301D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38096" y="1556792"/>
                <a:ext cx="1919929" cy="1872207"/>
                <a:chOff x="2888794" y="1885080"/>
                <a:chExt cx="2160000" cy="1440000"/>
              </a:xfrm>
            </p:grpSpPr>
            <p:grpSp>
              <p:nvGrpSpPr>
                <p:cNvPr id="679" name="Groupe 678">
                  <a:extLst>
                    <a:ext uri="{FF2B5EF4-FFF2-40B4-BE49-F238E27FC236}">
                      <a16:creationId xmlns:a16="http://schemas.microsoft.com/office/drawing/2014/main" id="{31B79B3F-4DAE-475B-8DC5-7595C7F033F5}"/>
                    </a:ext>
                  </a:extLst>
                </p:cNvPr>
                <p:cNvGrpSpPr/>
                <p:nvPr/>
              </p:nvGrpSpPr>
              <p:grpSpPr>
                <a:xfrm>
                  <a:off x="2889034" y="1885080"/>
                  <a:ext cx="2159760" cy="360000"/>
                  <a:chOff x="2889034" y="1885080"/>
                  <a:chExt cx="2159760" cy="360000"/>
                </a:xfrm>
              </p:grpSpPr>
              <p:grpSp>
                <p:nvGrpSpPr>
                  <p:cNvPr id="707" name="Groupe 706">
                    <a:extLst>
                      <a:ext uri="{FF2B5EF4-FFF2-40B4-BE49-F238E27FC236}">
                        <a16:creationId xmlns:a16="http://schemas.microsoft.com/office/drawing/2014/main" id="{F8E66297-126A-4A29-B264-D6283B171BAC}"/>
                      </a:ext>
                    </a:extLst>
                  </p:cNvPr>
                  <p:cNvGrpSpPr/>
                  <p:nvPr/>
                </p:nvGrpSpPr>
                <p:grpSpPr>
                  <a:xfrm>
                    <a:off x="288903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7C448FFB-FB2C-4748-86E8-4CF8B5A0BC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6463FB19-E2FC-4EBF-B919-1E12C5DBAD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7EC0AD33-3E88-4DCA-89C5-55D1936AB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708" name="Groupe 707">
                    <a:extLst>
                      <a:ext uri="{FF2B5EF4-FFF2-40B4-BE49-F238E27FC236}">
                        <a16:creationId xmlns:a16="http://schemas.microsoft.com/office/drawing/2014/main" id="{50697D54-ED79-466D-8D52-675AEDC88480}"/>
                      </a:ext>
                    </a:extLst>
                  </p:cNvPr>
                  <p:cNvGrpSpPr/>
                  <p:nvPr/>
                </p:nvGrpSpPr>
                <p:grpSpPr>
                  <a:xfrm>
                    <a:off x="396891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709" name="Rectangle 708">
                      <a:extLst>
                        <a:ext uri="{FF2B5EF4-FFF2-40B4-BE49-F238E27FC236}">
                          <a16:creationId xmlns:a16="http://schemas.microsoft.com/office/drawing/2014/main" id="{BE271C3E-E810-40C6-93D4-7229C41AB1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10" name="Rectangle 709">
                      <a:extLst>
                        <a:ext uri="{FF2B5EF4-FFF2-40B4-BE49-F238E27FC236}">
                          <a16:creationId xmlns:a16="http://schemas.microsoft.com/office/drawing/2014/main" id="{730956BD-938A-4353-A5F4-256C52D29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11" name="Rectangle 710">
                      <a:extLst>
                        <a:ext uri="{FF2B5EF4-FFF2-40B4-BE49-F238E27FC236}">
                          <a16:creationId xmlns:a16="http://schemas.microsoft.com/office/drawing/2014/main" id="{A61963BA-DA9D-4F50-9801-580B0E5802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680" name="Groupe 679">
                  <a:extLst>
                    <a:ext uri="{FF2B5EF4-FFF2-40B4-BE49-F238E27FC236}">
                      <a16:creationId xmlns:a16="http://schemas.microsoft.com/office/drawing/2014/main" id="{C8091B7B-7F3A-4A8E-A804-4E5468531115}"/>
                    </a:ext>
                  </a:extLst>
                </p:cNvPr>
                <p:cNvGrpSpPr/>
                <p:nvPr/>
              </p:nvGrpSpPr>
              <p:grpSpPr>
                <a:xfrm>
                  <a:off x="2888914" y="2245080"/>
                  <a:ext cx="2159760" cy="360000"/>
                  <a:chOff x="2888914" y="2245080"/>
                  <a:chExt cx="2159760" cy="360000"/>
                </a:xfrm>
              </p:grpSpPr>
              <p:grpSp>
                <p:nvGrpSpPr>
                  <p:cNvPr id="699" name="Groupe 698">
                    <a:extLst>
                      <a:ext uri="{FF2B5EF4-FFF2-40B4-BE49-F238E27FC236}">
                        <a16:creationId xmlns:a16="http://schemas.microsoft.com/office/drawing/2014/main" id="{BE8B2F77-2DA9-4737-B129-6EF3533B11C8}"/>
                      </a:ext>
                    </a:extLst>
                  </p:cNvPr>
                  <p:cNvGrpSpPr/>
                  <p:nvPr/>
                </p:nvGrpSpPr>
                <p:grpSpPr>
                  <a:xfrm>
                    <a:off x="288891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E284810B-64D1-4115-AC1D-94B08AB4E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05" name="Rectangle 704">
                      <a:extLst>
                        <a:ext uri="{FF2B5EF4-FFF2-40B4-BE49-F238E27FC236}">
                          <a16:creationId xmlns:a16="http://schemas.microsoft.com/office/drawing/2014/main" id="{76E3E3D1-7478-470A-9793-97AC1A6F49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06" name="Rectangle 705">
                      <a:extLst>
                        <a:ext uri="{FF2B5EF4-FFF2-40B4-BE49-F238E27FC236}">
                          <a16:creationId xmlns:a16="http://schemas.microsoft.com/office/drawing/2014/main" id="{F88811D6-163E-4871-AF0C-238F77AA8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700" name="Groupe 699">
                    <a:extLst>
                      <a:ext uri="{FF2B5EF4-FFF2-40B4-BE49-F238E27FC236}">
                        <a16:creationId xmlns:a16="http://schemas.microsoft.com/office/drawing/2014/main" id="{00C83F15-3626-47C3-B0C6-8B366E267320}"/>
                      </a:ext>
                    </a:extLst>
                  </p:cNvPr>
                  <p:cNvGrpSpPr/>
                  <p:nvPr/>
                </p:nvGrpSpPr>
                <p:grpSpPr>
                  <a:xfrm>
                    <a:off x="396879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DC279D26-8D5B-45D6-94B7-481E56624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689ECD5E-3926-4561-8189-5E01A54C10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FE3DC411-5BE7-4DE7-82D2-AB2F046B6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681" name="Groupe 680">
                  <a:extLst>
                    <a:ext uri="{FF2B5EF4-FFF2-40B4-BE49-F238E27FC236}">
                      <a16:creationId xmlns:a16="http://schemas.microsoft.com/office/drawing/2014/main" id="{9F783EAF-E461-4400-9F1B-3BC0F338396C}"/>
                    </a:ext>
                  </a:extLst>
                </p:cNvPr>
                <p:cNvGrpSpPr/>
                <p:nvPr/>
              </p:nvGrpSpPr>
              <p:grpSpPr>
                <a:xfrm>
                  <a:off x="2888794" y="2605080"/>
                  <a:ext cx="2159760" cy="360000"/>
                  <a:chOff x="2888794" y="2605080"/>
                  <a:chExt cx="2159760" cy="360000"/>
                </a:xfrm>
              </p:grpSpPr>
              <p:grpSp>
                <p:nvGrpSpPr>
                  <p:cNvPr id="691" name="Groupe 690">
                    <a:extLst>
                      <a:ext uri="{FF2B5EF4-FFF2-40B4-BE49-F238E27FC236}">
                        <a16:creationId xmlns:a16="http://schemas.microsoft.com/office/drawing/2014/main" id="{9EB99275-AFC8-4EB9-B128-DBDB2679F21E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D348375E-8974-43C1-A893-EB9191CDAF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813B805D-D098-445B-AA57-9423E06F4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892F46FD-C32D-40B2-9863-A45ED620A6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692" name="Groupe 691">
                    <a:extLst>
                      <a:ext uri="{FF2B5EF4-FFF2-40B4-BE49-F238E27FC236}">
                        <a16:creationId xmlns:a16="http://schemas.microsoft.com/office/drawing/2014/main" id="{A82A4224-ABBE-43C4-8652-217C0BDFA2AE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93" name="Rectangle 692">
                      <a:extLst>
                        <a:ext uri="{FF2B5EF4-FFF2-40B4-BE49-F238E27FC236}">
                          <a16:creationId xmlns:a16="http://schemas.microsoft.com/office/drawing/2014/main" id="{1808D471-B1A3-45C1-85D1-9BFF7DF85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94" name="Rectangle 693">
                      <a:extLst>
                        <a:ext uri="{FF2B5EF4-FFF2-40B4-BE49-F238E27FC236}">
                          <a16:creationId xmlns:a16="http://schemas.microsoft.com/office/drawing/2014/main" id="{5E97DCAA-E287-4CF8-9378-022FEED81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5B7C9D62-C56A-4D1D-BED6-35A646336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682" name="Groupe 681">
                  <a:extLst>
                    <a:ext uri="{FF2B5EF4-FFF2-40B4-BE49-F238E27FC236}">
                      <a16:creationId xmlns:a16="http://schemas.microsoft.com/office/drawing/2014/main" id="{FDC36182-7362-4DF7-8C5E-52C4620223C5}"/>
                    </a:ext>
                  </a:extLst>
                </p:cNvPr>
                <p:cNvGrpSpPr/>
                <p:nvPr/>
              </p:nvGrpSpPr>
              <p:grpSpPr>
                <a:xfrm>
                  <a:off x="2888794" y="2965080"/>
                  <a:ext cx="2159760" cy="360000"/>
                  <a:chOff x="2888794" y="2965080"/>
                  <a:chExt cx="2159760" cy="360000"/>
                </a:xfrm>
              </p:grpSpPr>
              <p:grpSp>
                <p:nvGrpSpPr>
                  <p:cNvPr id="683" name="Groupe 682">
                    <a:extLst>
                      <a:ext uri="{FF2B5EF4-FFF2-40B4-BE49-F238E27FC236}">
                        <a16:creationId xmlns:a16="http://schemas.microsoft.com/office/drawing/2014/main" id="{15F295D6-020E-4FA3-8721-28D85CAAF586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88" name="Rectangle 687">
                      <a:extLst>
                        <a:ext uri="{FF2B5EF4-FFF2-40B4-BE49-F238E27FC236}">
                          <a16:creationId xmlns:a16="http://schemas.microsoft.com/office/drawing/2014/main" id="{678D9A52-6CC5-4C24-ABB5-C39EDF16A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89" name="Rectangle 688">
                      <a:extLst>
                        <a:ext uri="{FF2B5EF4-FFF2-40B4-BE49-F238E27FC236}">
                          <a16:creationId xmlns:a16="http://schemas.microsoft.com/office/drawing/2014/main" id="{BA3DD024-2551-4AAC-96C7-F26618091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90" name="Rectangle 689">
                      <a:extLst>
                        <a:ext uri="{FF2B5EF4-FFF2-40B4-BE49-F238E27FC236}">
                          <a16:creationId xmlns:a16="http://schemas.microsoft.com/office/drawing/2014/main" id="{4810A1CF-78E7-42AA-B26F-AC28D3F8B6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684" name="Groupe 683">
                    <a:extLst>
                      <a:ext uri="{FF2B5EF4-FFF2-40B4-BE49-F238E27FC236}">
                        <a16:creationId xmlns:a16="http://schemas.microsoft.com/office/drawing/2014/main" id="{0DA1CA0F-3DDC-4278-B5CA-9ABB3348CE2E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D0562655-15B3-4D3E-9A1D-76E20045F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B1FF40FB-33D8-4A5A-BF3C-ADBA1466C3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D9006072-ADC3-4785-84A9-B56414FA6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  <p:grpSp>
            <p:nvGrpSpPr>
              <p:cNvPr id="642" name="Groupe 641">
                <a:extLst>
                  <a:ext uri="{FF2B5EF4-FFF2-40B4-BE49-F238E27FC236}">
                    <a16:creationId xmlns:a16="http://schemas.microsoft.com/office/drawing/2014/main" id="{C75B4620-AD84-4139-9D91-9A3E51B3C3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90221" y="1556792"/>
                <a:ext cx="1919929" cy="1872207"/>
                <a:chOff x="2888794" y="1885080"/>
                <a:chExt cx="2160000" cy="1440000"/>
              </a:xfrm>
            </p:grpSpPr>
            <p:grpSp>
              <p:nvGrpSpPr>
                <p:cNvPr id="643" name="Groupe 642">
                  <a:extLst>
                    <a:ext uri="{FF2B5EF4-FFF2-40B4-BE49-F238E27FC236}">
                      <a16:creationId xmlns:a16="http://schemas.microsoft.com/office/drawing/2014/main" id="{312F010A-2491-4DCB-AB3B-58B01FD0211D}"/>
                    </a:ext>
                  </a:extLst>
                </p:cNvPr>
                <p:cNvGrpSpPr/>
                <p:nvPr/>
              </p:nvGrpSpPr>
              <p:grpSpPr>
                <a:xfrm>
                  <a:off x="2889034" y="1885080"/>
                  <a:ext cx="2159760" cy="360000"/>
                  <a:chOff x="2889034" y="1885080"/>
                  <a:chExt cx="2159760" cy="360000"/>
                </a:xfrm>
              </p:grpSpPr>
              <p:grpSp>
                <p:nvGrpSpPr>
                  <p:cNvPr id="671" name="Groupe 670">
                    <a:extLst>
                      <a:ext uri="{FF2B5EF4-FFF2-40B4-BE49-F238E27FC236}">
                        <a16:creationId xmlns:a16="http://schemas.microsoft.com/office/drawing/2014/main" id="{46403B4D-F76C-4676-A624-DBE4C397AE1F}"/>
                      </a:ext>
                    </a:extLst>
                  </p:cNvPr>
                  <p:cNvGrpSpPr/>
                  <p:nvPr/>
                </p:nvGrpSpPr>
                <p:grpSpPr>
                  <a:xfrm>
                    <a:off x="288903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76" name="Rectangle 675">
                      <a:extLst>
                        <a:ext uri="{FF2B5EF4-FFF2-40B4-BE49-F238E27FC236}">
                          <a16:creationId xmlns:a16="http://schemas.microsoft.com/office/drawing/2014/main" id="{0E5CE290-9742-4312-8492-5D51DF4F79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77" name="Rectangle 676">
                      <a:extLst>
                        <a:ext uri="{FF2B5EF4-FFF2-40B4-BE49-F238E27FC236}">
                          <a16:creationId xmlns:a16="http://schemas.microsoft.com/office/drawing/2014/main" id="{B84F8496-C7EF-4D00-8CE5-A29DBE4E6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47C7A312-1559-4841-B0A6-3E2FC6F1A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672" name="Groupe 671">
                    <a:extLst>
                      <a:ext uri="{FF2B5EF4-FFF2-40B4-BE49-F238E27FC236}">
                        <a16:creationId xmlns:a16="http://schemas.microsoft.com/office/drawing/2014/main" id="{9CC3EEBE-153B-442B-BD6A-A194725ED5BD}"/>
                      </a:ext>
                    </a:extLst>
                  </p:cNvPr>
                  <p:cNvGrpSpPr/>
                  <p:nvPr/>
                </p:nvGrpSpPr>
                <p:grpSpPr>
                  <a:xfrm>
                    <a:off x="396891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73" name="Rectangle 672">
                      <a:extLst>
                        <a:ext uri="{FF2B5EF4-FFF2-40B4-BE49-F238E27FC236}">
                          <a16:creationId xmlns:a16="http://schemas.microsoft.com/office/drawing/2014/main" id="{A1B524E8-ED7C-4830-B59C-4EE70B86E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74" name="Rectangle 673">
                      <a:extLst>
                        <a:ext uri="{FF2B5EF4-FFF2-40B4-BE49-F238E27FC236}">
                          <a16:creationId xmlns:a16="http://schemas.microsoft.com/office/drawing/2014/main" id="{DD849FF2-FB55-4FD9-9E3E-C8F4AD0CC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75" name="Rectangle 674">
                      <a:extLst>
                        <a:ext uri="{FF2B5EF4-FFF2-40B4-BE49-F238E27FC236}">
                          <a16:creationId xmlns:a16="http://schemas.microsoft.com/office/drawing/2014/main" id="{4F54B536-09B6-47D2-8C6D-A1D7C0A9F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644" name="Groupe 643">
                  <a:extLst>
                    <a:ext uri="{FF2B5EF4-FFF2-40B4-BE49-F238E27FC236}">
                      <a16:creationId xmlns:a16="http://schemas.microsoft.com/office/drawing/2014/main" id="{77EDB2CB-F4CE-4EC9-8DD6-31E9C5080F4F}"/>
                    </a:ext>
                  </a:extLst>
                </p:cNvPr>
                <p:cNvGrpSpPr/>
                <p:nvPr/>
              </p:nvGrpSpPr>
              <p:grpSpPr>
                <a:xfrm>
                  <a:off x="2888914" y="2245080"/>
                  <a:ext cx="2159760" cy="360000"/>
                  <a:chOff x="2888914" y="2245080"/>
                  <a:chExt cx="2159760" cy="360000"/>
                </a:xfrm>
              </p:grpSpPr>
              <p:grpSp>
                <p:nvGrpSpPr>
                  <p:cNvPr id="663" name="Groupe 662">
                    <a:extLst>
                      <a:ext uri="{FF2B5EF4-FFF2-40B4-BE49-F238E27FC236}">
                        <a16:creationId xmlns:a16="http://schemas.microsoft.com/office/drawing/2014/main" id="{3C392A06-C7CD-49AE-89DF-D1FDA4F5DC31}"/>
                      </a:ext>
                    </a:extLst>
                  </p:cNvPr>
                  <p:cNvGrpSpPr/>
                  <p:nvPr/>
                </p:nvGrpSpPr>
                <p:grpSpPr>
                  <a:xfrm>
                    <a:off x="288891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2E5F2711-C05C-44DD-BAE6-F3F9E4C210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1BAF1821-DCB2-4078-9083-24CE4728AB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347FC730-453B-4F48-A586-46116F368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664" name="Groupe 663">
                    <a:extLst>
                      <a:ext uri="{FF2B5EF4-FFF2-40B4-BE49-F238E27FC236}">
                        <a16:creationId xmlns:a16="http://schemas.microsoft.com/office/drawing/2014/main" id="{DB3F3FF6-C735-4D79-A132-519A8C0F6E8D}"/>
                      </a:ext>
                    </a:extLst>
                  </p:cNvPr>
                  <p:cNvGrpSpPr/>
                  <p:nvPr/>
                </p:nvGrpSpPr>
                <p:grpSpPr>
                  <a:xfrm>
                    <a:off x="396879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65" name="Rectangle 664">
                      <a:extLst>
                        <a:ext uri="{FF2B5EF4-FFF2-40B4-BE49-F238E27FC236}">
                          <a16:creationId xmlns:a16="http://schemas.microsoft.com/office/drawing/2014/main" id="{BBBA87E9-3B1F-4AD2-BA73-DF73FEB89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F4FD5310-6097-42E8-B75C-46B039EA6D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9FEFB3C6-0764-4722-9B9A-67B59C025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645" name="Groupe 644">
                  <a:extLst>
                    <a:ext uri="{FF2B5EF4-FFF2-40B4-BE49-F238E27FC236}">
                      <a16:creationId xmlns:a16="http://schemas.microsoft.com/office/drawing/2014/main" id="{EBB3230E-E2BA-4FA0-B862-0862C89973F1}"/>
                    </a:ext>
                  </a:extLst>
                </p:cNvPr>
                <p:cNvGrpSpPr/>
                <p:nvPr/>
              </p:nvGrpSpPr>
              <p:grpSpPr>
                <a:xfrm>
                  <a:off x="2888794" y="2605080"/>
                  <a:ext cx="2159760" cy="360000"/>
                  <a:chOff x="2888794" y="2605080"/>
                  <a:chExt cx="2159760" cy="360000"/>
                </a:xfrm>
              </p:grpSpPr>
              <p:grpSp>
                <p:nvGrpSpPr>
                  <p:cNvPr id="655" name="Groupe 654">
                    <a:extLst>
                      <a:ext uri="{FF2B5EF4-FFF2-40B4-BE49-F238E27FC236}">
                        <a16:creationId xmlns:a16="http://schemas.microsoft.com/office/drawing/2014/main" id="{630D74DD-44D0-48D9-8914-21915EEDD717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60" name="Rectangle 659">
                      <a:extLst>
                        <a:ext uri="{FF2B5EF4-FFF2-40B4-BE49-F238E27FC236}">
                          <a16:creationId xmlns:a16="http://schemas.microsoft.com/office/drawing/2014/main" id="{4BCE20BF-4B09-41E2-8A3E-C5416EFCDC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21E76A8A-516B-4B17-B304-8FF516C2A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E968881B-F33A-4135-B221-8A0E1F5D98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656" name="Groupe 655">
                    <a:extLst>
                      <a:ext uri="{FF2B5EF4-FFF2-40B4-BE49-F238E27FC236}">
                        <a16:creationId xmlns:a16="http://schemas.microsoft.com/office/drawing/2014/main" id="{8D19F732-BD7E-41EA-A857-73FB67EEDADA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57" name="Rectangle 656">
                      <a:extLst>
                        <a:ext uri="{FF2B5EF4-FFF2-40B4-BE49-F238E27FC236}">
                          <a16:creationId xmlns:a16="http://schemas.microsoft.com/office/drawing/2014/main" id="{98A5DC79-4DAA-4C97-A559-974A9E9AE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58" name="Rectangle 657">
                      <a:extLst>
                        <a:ext uri="{FF2B5EF4-FFF2-40B4-BE49-F238E27FC236}">
                          <a16:creationId xmlns:a16="http://schemas.microsoft.com/office/drawing/2014/main" id="{02CBDDE8-67E7-4CB7-9529-0AB4B3E669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59" name="Rectangle 658">
                      <a:extLst>
                        <a:ext uri="{FF2B5EF4-FFF2-40B4-BE49-F238E27FC236}">
                          <a16:creationId xmlns:a16="http://schemas.microsoft.com/office/drawing/2014/main" id="{575EF32D-95D2-4FE3-8B16-D07970CAE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646" name="Groupe 645">
                  <a:extLst>
                    <a:ext uri="{FF2B5EF4-FFF2-40B4-BE49-F238E27FC236}">
                      <a16:creationId xmlns:a16="http://schemas.microsoft.com/office/drawing/2014/main" id="{EB6B391C-3BE4-4B01-A95E-48F5F60F8DF3}"/>
                    </a:ext>
                  </a:extLst>
                </p:cNvPr>
                <p:cNvGrpSpPr/>
                <p:nvPr/>
              </p:nvGrpSpPr>
              <p:grpSpPr>
                <a:xfrm>
                  <a:off x="2888794" y="2965080"/>
                  <a:ext cx="2159760" cy="360000"/>
                  <a:chOff x="2888794" y="2965080"/>
                  <a:chExt cx="2159760" cy="360000"/>
                </a:xfrm>
              </p:grpSpPr>
              <p:grpSp>
                <p:nvGrpSpPr>
                  <p:cNvPr id="647" name="Groupe 646">
                    <a:extLst>
                      <a:ext uri="{FF2B5EF4-FFF2-40B4-BE49-F238E27FC236}">
                        <a16:creationId xmlns:a16="http://schemas.microsoft.com/office/drawing/2014/main" id="{F8497890-1CD6-41B5-BB5C-A7E624303DE9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5D12394D-88CD-451A-8FB6-04C5D83C62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54EDAEEC-2A7A-4751-B902-ACD1A2213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54" name="Rectangle 653">
                      <a:extLst>
                        <a:ext uri="{FF2B5EF4-FFF2-40B4-BE49-F238E27FC236}">
                          <a16:creationId xmlns:a16="http://schemas.microsoft.com/office/drawing/2014/main" id="{8A9449F1-2EF1-4C8A-8287-563C4E254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648" name="Groupe 647">
                    <a:extLst>
                      <a:ext uri="{FF2B5EF4-FFF2-40B4-BE49-F238E27FC236}">
                        <a16:creationId xmlns:a16="http://schemas.microsoft.com/office/drawing/2014/main" id="{88987F8E-4887-4806-92F3-E8C490E62ADD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3560247A-4053-46A1-B7DD-0FA20E568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A0685C78-A115-42D2-8600-A59F4319D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4A850202-BB7E-4350-A135-0B3CEADAFB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</p:grpSp>
        <p:cxnSp>
          <p:nvCxnSpPr>
            <p:cNvPr id="719" name="Connecteur droit avec flèche 718">
              <a:extLst>
                <a:ext uri="{FF2B5EF4-FFF2-40B4-BE49-F238E27FC236}">
                  <a16:creationId xmlns:a16="http://schemas.microsoft.com/office/drawing/2014/main" id="{5721FADA-AD41-4D0E-A63E-8DB2687607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2614" y="2635528"/>
              <a:ext cx="0" cy="374359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1" name="ZoneTexte 720">
              <a:extLst>
                <a:ext uri="{FF2B5EF4-FFF2-40B4-BE49-F238E27FC236}">
                  <a16:creationId xmlns:a16="http://schemas.microsoft.com/office/drawing/2014/main" id="{54BBDFC0-2F00-4E3D-ACF5-9BE01A1B8A93}"/>
                </a:ext>
              </a:extLst>
            </p:cNvPr>
            <p:cNvSpPr txBox="1"/>
            <p:nvPr/>
          </p:nvSpPr>
          <p:spPr>
            <a:xfrm rot="5400000">
              <a:off x="2188642" y="2638041"/>
              <a:ext cx="1249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dilatation</a:t>
              </a:r>
            </a:p>
          </p:txBody>
        </p:sp>
        <p:grpSp>
          <p:nvGrpSpPr>
            <p:cNvPr id="722" name="Groupe 721">
              <a:extLst>
                <a:ext uri="{FF2B5EF4-FFF2-40B4-BE49-F238E27FC236}">
                  <a16:creationId xmlns:a16="http://schemas.microsoft.com/office/drawing/2014/main" id="{8C44ECBF-86F7-4B1A-8A93-160387008E4A}"/>
                </a:ext>
              </a:extLst>
            </p:cNvPr>
            <p:cNvGrpSpPr/>
            <p:nvPr/>
          </p:nvGrpSpPr>
          <p:grpSpPr>
            <a:xfrm>
              <a:off x="3174213" y="1885585"/>
              <a:ext cx="180020" cy="1352"/>
              <a:chOff x="5184068" y="1484784"/>
              <a:chExt cx="180020" cy="1352"/>
            </a:xfrm>
          </p:grpSpPr>
          <p:cxnSp>
            <p:nvCxnSpPr>
              <p:cNvPr id="723" name="Connecteur droit avec flèche 722">
                <a:extLst>
                  <a:ext uri="{FF2B5EF4-FFF2-40B4-BE49-F238E27FC236}">
                    <a16:creationId xmlns:a16="http://schemas.microsoft.com/office/drawing/2014/main" id="{5E865BFA-167F-42F9-AD5E-5FCCB0BBA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7062" y="1486135"/>
                <a:ext cx="49014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Connecteur droit avec flèche 723">
                <a:extLst>
                  <a:ext uri="{FF2B5EF4-FFF2-40B4-BE49-F238E27FC236}">
                    <a16:creationId xmlns:a16="http://schemas.microsoft.com/office/drawing/2014/main" id="{574CECA7-60B6-4416-839D-98646EDEF3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18025" y="1486135"/>
                <a:ext cx="4606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Connecteur droit 724">
                <a:extLst>
                  <a:ext uri="{FF2B5EF4-FFF2-40B4-BE49-F238E27FC236}">
                    <a16:creationId xmlns:a16="http://schemas.microsoft.com/office/drawing/2014/main" id="{46A59BCD-05F7-44C7-8895-D6067B4AF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4068" y="1484784"/>
                <a:ext cx="18002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6" name="ZoneTexte 725">
              <a:extLst>
                <a:ext uri="{FF2B5EF4-FFF2-40B4-BE49-F238E27FC236}">
                  <a16:creationId xmlns:a16="http://schemas.microsoft.com/office/drawing/2014/main" id="{8EE90E9A-F399-4C15-B26C-5EA8C8AF227C}"/>
                </a:ext>
              </a:extLst>
            </p:cNvPr>
            <p:cNvSpPr txBox="1"/>
            <p:nvPr/>
          </p:nvSpPr>
          <p:spPr>
            <a:xfrm>
              <a:off x="2674611" y="1358139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contraction</a:t>
              </a:r>
            </a:p>
          </p:txBody>
        </p:sp>
      </p:grpSp>
      <p:grpSp>
        <p:nvGrpSpPr>
          <p:cNvPr id="864" name="Groupe 863">
            <a:extLst>
              <a:ext uri="{FF2B5EF4-FFF2-40B4-BE49-F238E27FC236}">
                <a16:creationId xmlns:a16="http://schemas.microsoft.com/office/drawing/2014/main" id="{07C2E18E-5A87-4FE0-9D90-A7F575E5C026}"/>
              </a:ext>
            </a:extLst>
          </p:cNvPr>
          <p:cNvGrpSpPr>
            <a:grpSpLocks noChangeAspect="1"/>
          </p:cNvGrpSpPr>
          <p:nvPr/>
        </p:nvGrpSpPr>
        <p:grpSpPr>
          <a:xfrm>
            <a:off x="6398136" y="1979305"/>
            <a:ext cx="2160000" cy="2315895"/>
            <a:chOff x="4925266" y="1042597"/>
            <a:chExt cx="2880000" cy="3087860"/>
          </a:xfrm>
        </p:grpSpPr>
        <p:grpSp>
          <p:nvGrpSpPr>
            <p:cNvPr id="865" name="Groupe 864">
              <a:extLst>
                <a:ext uri="{FF2B5EF4-FFF2-40B4-BE49-F238E27FC236}">
                  <a16:creationId xmlns:a16="http://schemas.microsoft.com/office/drawing/2014/main" id="{9DEB31CB-A322-441F-B37E-02B94207E74A}"/>
                </a:ext>
              </a:extLst>
            </p:cNvPr>
            <p:cNvGrpSpPr/>
            <p:nvPr/>
          </p:nvGrpSpPr>
          <p:grpSpPr>
            <a:xfrm>
              <a:off x="4925266" y="1042597"/>
              <a:ext cx="2880000" cy="3087860"/>
              <a:chOff x="1300036" y="1652060"/>
              <a:chExt cx="2880000" cy="3087860"/>
            </a:xfrm>
          </p:grpSpPr>
          <p:grpSp>
            <p:nvGrpSpPr>
              <p:cNvPr id="870" name="Groupe 869">
                <a:extLst>
                  <a:ext uri="{FF2B5EF4-FFF2-40B4-BE49-F238E27FC236}">
                    <a16:creationId xmlns:a16="http://schemas.microsoft.com/office/drawing/2014/main" id="{2D3839CF-85E2-4655-BA0E-585652B55D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00036" y="1652060"/>
                <a:ext cx="2160000" cy="1440000"/>
                <a:chOff x="2888794" y="1885080"/>
                <a:chExt cx="2160000" cy="1440000"/>
              </a:xfrm>
            </p:grpSpPr>
            <p:grpSp>
              <p:nvGrpSpPr>
                <p:cNvPr id="970" name="Groupe 969">
                  <a:extLst>
                    <a:ext uri="{FF2B5EF4-FFF2-40B4-BE49-F238E27FC236}">
                      <a16:creationId xmlns:a16="http://schemas.microsoft.com/office/drawing/2014/main" id="{63E79BFC-1A72-4352-8859-6A0B7DF5CE2B}"/>
                    </a:ext>
                  </a:extLst>
                </p:cNvPr>
                <p:cNvGrpSpPr/>
                <p:nvPr/>
              </p:nvGrpSpPr>
              <p:grpSpPr>
                <a:xfrm>
                  <a:off x="2889034" y="1885080"/>
                  <a:ext cx="2159760" cy="360000"/>
                  <a:chOff x="2889034" y="1885080"/>
                  <a:chExt cx="2159760" cy="360000"/>
                </a:xfrm>
              </p:grpSpPr>
              <p:grpSp>
                <p:nvGrpSpPr>
                  <p:cNvPr id="998" name="Groupe 997">
                    <a:extLst>
                      <a:ext uri="{FF2B5EF4-FFF2-40B4-BE49-F238E27FC236}">
                        <a16:creationId xmlns:a16="http://schemas.microsoft.com/office/drawing/2014/main" id="{9221D2CA-7415-4C8D-B152-1AC81304F632}"/>
                      </a:ext>
                    </a:extLst>
                  </p:cNvPr>
                  <p:cNvGrpSpPr/>
                  <p:nvPr/>
                </p:nvGrpSpPr>
                <p:grpSpPr>
                  <a:xfrm>
                    <a:off x="288903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1003" name="Rectangle 1002">
                      <a:extLst>
                        <a:ext uri="{FF2B5EF4-FFF2-40B4-BE49-F238E27FC236}">
                          <a16:creationId xmlns:a16="http://schemas.microsoft.com/office/drawing/2014/main" id="{FFEA7F4A-588B-4D9B-B9BD-0EA5BD250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004" name="Rectangle 1003">
                      <a:extLst>
                        <a:ext uri="{FF2B5EF4-FFF2-40B4-BE49-F238E27FC236}">
                          <a16:creationId xmlns:a16="http://schemas.microsoft.com/office/drawing/2014/main" id="{439EA83C-37BD-45C5-ABB0-E0D05B98B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005" name="Rectangle 1004">
                      <a:extLst>
                        <a:ext uri="{FF2B5EF4-FFF2-40B4-BE49-F238E27FC236}">
                          <a16:creationId xmlns:a16="http://schemas.microsoft.com/office/drawing/2014/main" id="{950C97E6-C068-4675-A785-C5DB60121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99" name="Groupe 998">
                    <a:extLst>
                      <a:ext uri="{FF2B5EF4-FFF2-40B4-BE49-F238E27FC236}">
                        <a16:creationId xmlns:a16="http://schemas.microsoft.com/office/drawing/2014/main" id="{663F4F1A-94F9-46C4-960C-1BEE3FDAE972}"/>
                      </a:ext>
                    </a:extLst>
                  </p:cNvPr>
                  <p:cNvGrpSpPr/>
                  <p:nvPr/>
                </p:nvGrpSpPr>
                <p:grpSpPr>
                  <a:xfrm>
                    <a:off x="396891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62429FEA-DBAA-4822-BBC7-EB87FFC14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5C64AACE-6C5E-4A87-98A6-8F4FB08ED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5AD3EA01-02A0-49FF-831E-9BCBAD755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971" name="Groupe 970">
                  <a:extLst>
                    <a:ext uri="{FF2B5EF4-FFF2-40B4-BE49-F238E27FC236}">
                      <a16:creationId xmlns:a16="http://schemas.microsoft.com/office/drawing/2014/main" id="{58BF508A-2A29-453B-8F42-CF758A9B123E}"/>
                    </a:ext>
                  </a:extLst>
                </p:cNvPr>
                <p:cNvGrpSpPr/>
                <p:nvPr/>
              </p:nvGrpSpPr>
              <p:grpSpPr>
                <a:xfrm>
                  <a:off x="2888914" y="2245080"/>
                  <a:ext cx="2159760" cy="360000"/>
                  <a:chOff x="2888914" y="2245080"/>
                  <a:chExt cx="2159760" cy="360000"/>
                </a:xfrm>
              </p:grpSpPr>
              <p:grpSp>
                <p:nvGrpSpPr>
                  <p:cNvPr id="990" name="Groupe 989">
                    <a:extLst>
                      <a:ext uri="{FF2B5EF4-FFF2-40B4-BE49-F238E27FC236}">
                        <a16:creationId xmlns:a16="http://schemas.microsoft.com/office/drawing/2014/main" id="{5EFB04E1-B8A4-494B-B687-F9F17DE81D5D}"/>
                      </a:ext>
                    </a:extLst>
                  </p:cNvPr>
                  <p:cNvGrpSpPr/>
                  <p:nvPr/>
                </p:nvGrpSpPr>
                <p:grpSpPr>
                  <a:xfrm>
                    <a:off x="288891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113698C6-3C41-41A9-AC13-92A35A40A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6A54DFF3-E15A-4E3D-983B-5729AC16C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97" name="Rectangle 996">
                      <a:extLst>
                        <a:ext uri="{FF2B5EF4-FFF2-40B4-BE49-F238E27FC236}">
                          <a16:creationId xmlns:a16="http://schemas.microsoft.com/office/drawing/2014/main" id="{9F2D6727-0554-4027-A55F-4ED00E7FA0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91" name="Groupe 990">
                    <a:extLst>
                      <a:ext uri="{FF2B5EF4-FFF2-40B4-BE49-F238E27FC236}">
                        <a16:creationId xmlns:a16="http://schemas.microsoft.com/office/drawing/2014/main" id="{E7CE8210-DDFD-452C-912C-595F57903911}"/>
                      </a:ext>
                    </a:extLst>
                  </p:cNvPr>
                  <p:cNvGrpSpPr/>
                  <p:nvPr/>
                </p:nvGrpSpPr>
                <p:grpSpPr>
                  <a:xfrm>
                    <a:off x="396879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92" name="Rectangle 991">
                      <a:extLst>
                        <a:ext uri="{FF2B5EF4-FFF2-40B4-BE49-F238E27FC236}">
                          <a16:creationId xmlns:a16="http://schemas.microsoft.com/office/drawing/2014/main" id="{08D23BCD-2059-460C-8F42-562A36723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415262DE-A1FD-4292-96B7-A2E5E12A3C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9621AF70-E4D9-4216-AB01-2EBDE60E3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972" name="Groupe 971">
                  <a:extLst>
                    <a:ext uri="{FF2B5EF4-FFF2-40B4-BE49-F238E27FC236}">
                      <a16:creationId xmlns:a16="http://schemas.microsoft.com/office/drawing/2014/main" id="{A574D951-8414-4973-95E7-186CC12B97C3}"/>
                    </a:ext>
                  </a:extLst>
                </p:cNvPr>
                <p:cNvGrpSpPr/>
                <p:nvPr/>
              </p:nvGrpSpPr>
              <p:grpSpPr>
                <a:xfrm>
                  <a:off x="2888794" y="2605080"/>
                  <a:ext cx="2159760" cy="360000"/>
                  <a:chOff x="2888794" y="2605080"/>
                  <a:chExt cx="2159760" cy="360000"/>
                </a:xfrm>
              </p:grpSpPr>
              <p:grpSp>
                <p:nvGrpSpPr>
                  <p:cNvPr id="982" name="Groupe 981">
                    <a:extLst>
                      <a:ext uri="{FF2B5EF4-FFF2-40B4-BE49-F238E27FC236}">
                        <a16:creationId xmlns:a16="http://schemas.microsoft.com/office/drawing/2014/main" id="{A5504D98-BE76-4EB2-92C1-230FEE38400F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87" name="Rectangle 986">
                      <a:extLst>
                        <a:ext uri="{FF2B5EF4-FFF2-40B4-BE49-F238E27FC236}">
                          <a16:creationId xmlns:a16="http://schemas.microsoft.com/office/drawing/2014/main" id="{DDB65FC2-275C-464F-8E0C-1A280CCF6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88" name="Rectangle 987">
                      <a:extLst>
                        <a:ext uri="{FF2B5EF4-FFF2-40B4-BE49-F238E27FC236}">
                          <a16:creationId xmlns:a16="http://schemas.microsoft.com/office/drawing/2014/main" id="{A38C64AD-D975-42E9-89F1-F329776AE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89" name="Rectangle 988">
                      <a:extLst>
                        <a:ext uri="{FF2B5EF4-FFF2-40B4-BE49-F238E27FC236}">
                          <a16:creationId xmlns:a16="http://schemas.microsoft.com/office/drawing/2014/main" id="{C0857451-33AA-4FCF-9CBF-7E5D0EF3C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83" name="Groupe 982">
                    <a:extLst>
                      <a:ext uri="{FF2B5EF4-FFF2-40B4-BE49-F238E27FC236}">
                        <a16:creationId xmlns:a16="http://schemas.microsoft.com/office/drawing/2014/main" id="{A1A8C1CB-EF38-4C99-AB07-C49A9FD966D7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87BBC57B-E728-4639-8E7C-53F15DEBF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D3A944EE-70B4-4A9F-AA95-5E8A8418A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86" name="Rectangle 985">
                      <a:extLst>
                        <a:ext uri="{FF2B5EF4-FFF2-40B4-BE49-F238E27FC236}">
                          <a16:creationId xmlns:a16="http://schemas.microsoft.com/office/drawing/2014/main" id="{7770F07F-E8C8-42EA-A8E1-34B9B32F9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973" name="Groupe 972">
                  <a:extLst>
                    <a:ext uri="{FF2B5EF4-FFF2-40B4-BE49-F238E27FC236}">
                      <a16:creationId xmlns:a16="http://schemas.microsoft.com/office/drawing/2014/main" id="{81070042-546F-4C9C-8686-D15CDC761C45}"/>
                    </a:ext>
                  </a:extLst>
                </p:cNvPr>
                <p:cNvGrpSpPr/>
                <p:nvPr/>
              </p:nvGrpSpPr>
              <p:grpSpPr>
                <a:xfrm>
                  <a:off x="2888794" y="2965080"/>
                  <a:ext cx="2159760" cy="360000"/>
                  <a:chOff x="2888794" y="2965080"/>
                  <a:chExt cx="2159760" cy="360000"/>
                </a:xfrm>
              </p:grpSpPr>
              <p:grpSp>
                <p:nvGrpSpPr>
                  <p:cNvPr id="974" name="Groupe 973">
                    <a:extLst>
                      <a:ext uri="{FF2B5EF4-FFF2-40B4-BE49-F238E27FC236}">
                        <a16:creationId xmlns:a16="http://schemas.microsoft.com/office/drawing/2014/main" id="{D7115C6B-DD80-45EE-8026-411D24522CA2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85A6D561-E10E-47DF-9714-E9208D027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80" name="Rectangle 979">
                      <a:extLst>
                        <a:ext uri="{FF2B5EF4-FFF2-40B4-BE49-F238E27FC236}">
                          <a16:creationId xmlns:a16="http://schemas.microsoft.com/office/drawing/2014/main" id="{16478C89-A86D-4979-8AC1-CCA085BC8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5AA09EE9-7BDA-4C25-811C-378224F46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75" name="Groupe 974">
                    <a:extLst>
                      <a:ext uri="{FF2B5EF4-FFF2-40B4-BE49-F238E27FC236}">
                        <a16:creationId xmlns:a16="http://schemas.microsoft.com/office/drawing/2014/main" id="{10FAE481-134A-44E5-BDAE-D8B846B81B80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02E40B53-7B8E-43B5-A261-56783C975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91181F1D-63BF-4B49-B352-44D4F2037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CA7924FE-315F-4C46-A6CD-2F557084AC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  <p:grpSp>
            <p:nvGrpSpPr>
              <p:cNvPr id="871" name="Groupe 870">
                <a:extLst>
                  <a:ext uri="{FF2B5EF4-FFF2-40B4-BE49-F238E27FC236}">
                    <a16:creationId xmlns:a16="http://schemas.microsoft.com/office/drawing/2014/main" id="{65D23507-E22F-48FC-B29C-3A8A7D79BA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18515" y="1657129"/>
                <a:ext cx="2160000" cy="1440000"/>
                <a:chOff x="2888794" y="1885080"/>
                <a:chExt cx="2160000" cy="1440000"/>
              </a:xfrm>
            </p:grpSpPr>
            <p:grpSp>
              <p:nvGrpSpPr>
                <p:cNvPr id="934" name="Groupe 933">
                  <a:extLst>
                    <a:ext uri="{FF2B5EF4-FFF2-40B4-BE49-F238E27FC236}">
                      <a16:creationId xmlns:a16="http://schemas.microsoft.com/office/drawing/2014/main" id="{D21087E2-A337-49AC-BCD3-5B9824990C6C}"/>
                    </a:ext>
                  </a:extLst>
                </p:cNvPr>
                <p:cNvGrpSpPr/>
                <p:nvPr/>
              </p:nvGrpSpPr>
              <p:grpSpPr>
                <a:xfrm>
                  <a:off x="2889034" y="1885080"/>
                  <a:ext cx="2159760" cy="360000"/>
                  <a:chOff x="2889034" y="1885080"/>
                  <a:chExt cx="2159760" cy="360000"/>
                </a:xfrm>
              </p:grpSpPr>
              <p:grpSp>
                <p:nvGrpSpPr>
                  <p:cNvPr id="962" name="Groupe 961">
                    <a:extLst>
                      <a:ext uri="{FF2B5EF4-FFF2-40B4-BE49-F238E27FC236}">
                        <a16:creationId xmlns:a16="http://schemas.microsoft.com/office/drawing/2014/main" id="{F4C0B21E-D8EB-4AFA-ABB6-FD7855906604}"/>
                      </a:ext>
                    </a:extLst>
                  </p:cNvPr>
                  <p:cNvGrpSpPr/>
                  <p:nvPr/>
                </p:nvGrpSpPr>
                <p:grpSpPr>
                  <a:xfrm>
                    <a:off x="288903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3869CBCE-DCA2-4788-93A8-58F9CF080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0C78E276-1336-490E-B7AA-5528777C02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69" name="Rectangle 968">
                      <a:extLst>
                        <a:ext uri="{FF2B5EF4-FFF2-40B4-BE49-F238E27FC236}">
                          <a16:creationId xmlns:a16="http://schemas.microsoft.com/office/drawing/2014/main" id="{30EC1A0D-22B6-4B3B-BAC6-41839DBA92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63" name="Groupe 962">
                    <a:extLst>
                      <a:ext uri="{FF2B5EF4-FFF2-40B4-BE49-F238E27FC236}">
                        <a16:creationId xmlns:a16="http://schemas.microsoft.com/office/drawing/2014/main" id="{6DBB1BDF-1CC8-4FD2-9378-6D5B25CB046C}"/>
                      </a:ext>
                    </a:extLst>
                  </p:cNvPr>
                  <p:cNvGrpSpPr/>
                  <p:nvPr/>
                </p:nvGrpSpPr>
                <p:grpSpPr>
                  <a:xfrm>
                    <a:off x="3968914" y="188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1F614E12-3AC9-4CAD-81E5-68A9AF7813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B8857A81-1310-4289-B33F-9E28BBE56A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8A7EBC5F-1092-4EEA-B77F-EFB75BB4A4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935" name="Groupe 934">
                  <a:extLst>
                    <a:ext uri="{FF2B5EF4-FFF2-40B4-BE49-F238E27FC236}">
                      <a16:creationId xmlns:a16="http://schemas.microsoft.com/office/drawing/2014/main" id="{1F3DE2DC-E0FE-4E01-A245-59CFAD40C16C}"/>
                    </a:ext>
                  </a:extLst>
                </p:cNvPr>
                <p:cNvGrpSpPr/>
                <p:nvPr/>
              </p:nvGrpSpPr>
              <p:grpSpPr>
                <a:xfrm>
                  <a:off x="2888914" y="2245080"/>
                  <a:ext cx="2159760" cy="360000"/>
                  <a:chOff x="2888914" y="2245080"/>
                  <a:chExt cx="2159760" cy="360000"/>
                </a:xfrm>
              </p:grpSpPr>
              <p:grpSp>
                <p:nvGrpSpPr>
                  <p:cNvPr id="954" name="Groupe 953">
                    <a:extLst>
                      <a:ext uri="{FF2B5EF4-FFF2-40B4-BE49-F238E27FC236}">
                        <a16:creationId xmlns:a16="http://schemas.microsoft.com/office/drawing/2014/main" id="{9D9652C3-EF32-4DB0-B1FF-2F66DFEB4659}"/>
                      </a:ext>
                    </a:extLst>
                  </p:cNvPr>
                  <p:cNvGrpSpPr/>
                  <p:nvPr/>
                </p:nvGrpSpPr>
                <p:grpSpPr>
                  <a:xfrm>
                    <a:off x="288891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AAD1420B-EC74-40C6-8D3A-413C5EFD9B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3D94DAAA-A6D3-4FC9-94F1-5A95FDD3D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F2C63192-8DA9-4137-B0C0-04E7C59C1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55" name="Groupe 954">
                    <a:extLst>
                      <a:ext uri="{FF2B5EF4-FFF2-40B4-BE49-F238E27FC236}">
                        <a16:creationId xmlns:a16="http://schemas.microsoft.com/office/drawing/2014/main" id="{D90DF6DA-902E-4EBB-B30F-66E53BC5292A}"/>
                      </a:ext>
                    </a:extLst>
                  </p:cNvPr>
                  <p:cNvGrpSpPr/>
                  <p:nvPr/>
                </p:nvGrpSpPr>
                <p:grpSpPr>
                  <a:xfrm>
                    <a:off x="3968794" y="224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56" name="Rectangle 955">
                      <a:extLst>
                        <a:ext uri="{FF2B5EF4-FFF2-40B4-BE49-F238E27FC236}">
                          <a16:creationId xmlns:a16="http://schemas.microsoft.com/office/drawing/2014/main" id="{1312CCFA-BF41-4E8B-B541-3EB4565773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57" name="Rectangle 956">
                      <a:extLst>
                        <a:ext uri="{FF2B5EF4-FFF2-40B4-BE49-F238E27FC236}">
                          <a16:creationId xmlns:a16="http://schemas.microsoft.com/office/drawing/2014/main" id="{C638B36A-EFA4-4595-9D5B-6FE6FF915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58" name="Rectangle 957">
                      <a:extLst>
                        <a:ext uri="{FF2B5EF4-FFF2-40B4-BE49-F238E27FC236}">
                          <a16:creationId xmlns:a16="http://schemas.microsoft.com/office/drawing/2014/main" id="{B43CEA9C-41AC-4D3D-A365-E0C789A80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936" name="Groupe 935">
                  <a:extLst>
                    <a:ext uri="{FF2B5EF4-FFF2-40B4-BE49-F238E27FC236}">
                      <a16:creationId xmlns:a16="http://schemas.microsoft.com/office/drawing/2014/main" id="{61C55DDA-457F-487B-B51E-9D9610AA7963}"/>
                    </a:ext>
                  </a:extLst>
                </p:cNvPr>
                <p:cNvGrpSpPr/>
                <p:nvPr/>
              </p:nvGrpSpPr>
              <p:grpSpPr>
                <a:xfrm>
                  <a:off x="2888794" y="2605080"/>
                  <a:ext cx="2159760" cy="360000"/>
                  <a:chOff x="2888794" y="2605080"/>
                  <a:chExt cx="2159760" cy="360000"/>
                </a:xfrm>
              </p:grpSpPr>
              <p:grpSp>
                <p:nvGrpSpPr>
                  <p:cNvPr id="946" name="Groupe 945">
                    <a:extLst>
                      <a:ext uri="{FF2B5EF4-FFF2-40B4-BE49-F238E27FC236}">
                        <a16:creationId xmlns:a16="http://schemas.microsoft.com/office/drawing/2014/main" id="{A04607B8-28CF-4FD5-A19E-021FF29FAC4D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9F7A2C1B-735C-407B-92A6-577ECAD276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52" name="Rectangle 951">
                      <a:extLst>
                        <a:ext uri="{FF2B5EF4-FFF2-40B4-BE49-F238E27FC236}">
                          <a16:creationId xmlns:a16="http://schemas.microsoft.com/office/drawing/2014/main" id="{DAD1D7BC-ED5A-4645-A514-9071F915D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53" name="Rectangle 952">
                      <a:extLst>
                        <a:ext uri="{FF2B5EF4-FFF2-40B4-BE49-F238E27FC236}">
                          <a16:creationId xmlns:a16="http://schemas.microsoft.com/office/drawing/2014/main" id="{2145FD5A-D091-480B-B879-3D9E10B891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47" name="Groupe 946">
                    <a:extLst>
                      <a:ext uri="{FF2B5EF4-FFF2-40B4-BE49-F238E27FC236}">
                        <a16:creationId xmlns:a16="http://schemas.microsoft.com/office/drawing/2014/main" id="{C2BC7D71-43CE-4BF7-BB34-E9EB554B524F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60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43FFF308-996A-409C-A6EC-CB3170E6F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2F74122C-1E86-42A8-AC47-B27D445F0C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7A5FD31D-729F-4593-9BBE-663C0A47A5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937" name="Groupe 936">
                  <a:extLst>
                    <a:ext uri="{FF2B5EF4-FFF2-40B4-BE49-F238E27FC236}">
                      <a16:creationId xmlns:a16="http://schemas.microsoft.com/office/drawing/2014/main" id="{7B251C72-1D6B-43F1-B154-0A9BC354DEF8}"/>
                    </a:ext>
                  </a:extLst>
                </p:cNvPr>
                <p:cNvGrpSpPr/>
                <p:nvPr/>
              </p:nvGrpSpPr>
              <p:grpSpPr>
                <a:xfrm>
                  <a:off x="2888794" y="2965080"/>
                  <a:ext cx="2159760" cy="360000"/>
                  <a:chOff x="2888794" y="2965080"/>
                  <a:chExt cx="2159760" cy="360000"/>
                </a:xfrm>
              </p:grpSpPr>
              <p:grpSp>
                <p:nvGrpSpPr>
                  <p:cNvPr id="938" name="Groupe 937">
                    <a:extLst>
                      <a:ext uri="{FF2B5EF4-FFF2-40B4-BE49-F238E27FC236}">
                        <a16:creationId xmlns:a16="http://schemas.microsoft.com/office/drawing/2014/main" id="{8D777882-E98B-4063-803C-C74E6C6707A5}"/>
                      </a:ext>
                    </a:extLst>
                  </p:cNvPr>
                  <p:cNvGrpSpPr/>
                  <p:nvPr/>
                </p:nvGrpSpPr>
                <p:grpSpPr>
                  <a:xfrm>
                    <a:off x="288879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FD13F056-48D0-44C1-9E6F-7F6807D020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F4F7B920-A416-4484-B31E-2CD11ADFA0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E4DF174F-11C5-46FE-8CF6-FA2673A7F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39" name="Groupe 938">
                    <a:extLst>
                      <a:ext uri="{FF2B5EF4-FFF2-40B4-BE49-F238E27FC236}">
                        <a16:creationId xmlns:a16="http://schemas.microsoft.com/office/drawing/2014/main" id="{F6653B3A-7EB6-43BB-A9B4-831E2568C03C}"/>
                      </a:ext>
                    </a:extLst>
                  </p:cNvPr>
                  <p:cNvGrpSpPr/>
                  <p:nvPr/>
                </p:nvGrpSpPr>
                <p:grpSpPr>
                  <a:xfrm>
                    <a:off x="3968674" y="2965080"/>
                    <a:ext cx="1079880" cy="360000"/>
                    <a:chOff x="2627784" y="4797152"/>
                    <a:chExt cx="648000" cy="216024"/>
                  </a:xfrm>
                  <a:solidFill>
                    <a:schemeClr val="bg1"/>
                  </a:solidFill>
                </p:grpSpPr>
                <p:sp>
                  <p:nvSpPr>
                    <p:cNvPr id="940" name="Rectangle 939">
                      <a:extLst>
                        <a:ext uri="{FF2B5EF4-FFF2-40B4-BE49-F238E27FC236}">
                          <a16:creationId xmlns:a16="http://schemas.microsoft.com/office/drawing/2014/main" id="{4D28EF9B-2D6F-4DCA-8940-B2227F9397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41" name="Rectangle 940">
                      <a:extLst>
                        <a:ext uri="{FF2B5EF4-FFF2-40B4-BE49-F238E27FC236}">
                          <a16:creationId xmlns:a16="http://schemas.microsoft.com/office/drawing/2014/main" id="{72E8805C-62C7-409C-A501-5FBCDE026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61892CBA-7A14-4481-990E-4CEDC0730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  <p:cxnSp>
            <p:nvCxnSpPr>
              <p:cNvPr id="872" name="Connecteur droit 871">
                <a:extLst>
                  <a:ext uri="{FF2B5EF4-FFF2-40B4-BE49-F238E27FC236}">
                    <a16:creationId xmlns:a16="http://schemas.microsoft.com/office/drawing/2014/main" id="{3AE7EA5A-264F-46F2-B2B4-71A92501B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0036" y="3097129"/>
                <a:ext cx="0" cy="362845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3" name="Connecteur droit 872">
                <a:extLst>
                  <a:ext uri="{FF2B5EF4-FFF2-40B4-BE49-F238E27FC236}">
                    <a16:creationId xmlns:a16="http://schemas.microsoft.com/office/drawing/2014/main" id="{E2A9B515-DEF8-4034-B4B4-FD13CB8662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19989" y="3065932"/>
                <a:ext cx="40007" cy="394042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4" name="Connecteur droit 873">
                <a:extLst>
                  <a:ext uri="{FF2B5EF4-FFF2-40B4-BE49-F238E27FC236}">
                    <a16:creationId xmlns:a16="http://schemas.microsoft.com/office/drawing/2014/main" id="{2903D359-72F3-41BF-AE0A-CBB483D0C0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39941" y="3097129"/>
                <a:ext cx="78574" cy="362845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5" name="Connecteur droit 874">
                <a:extLst>
                  <a:ext uri="{FF2B5EF4-FFF2-40B4-BE49-F238E27FC236}">
                    <a16:creationId xmlns:a16="http://schemas.microsoft.com/office/drawing/2014/main" id="{76A278A4-4DE8-43FE-B594-CE3404AD64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8666" y="3097128"/>
                <a:ext cx="119810" cy="360001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6" name="Connecteur droit 875">
                <a:extLst>
                  <a:ext uri="{FF2B5EF4-FFF2-40B4-BE49-F238E27FC236}">
                    <a16:creationId xmlns:a16="http://schemas.microsoft.com/office/drawing/2014/main" id="{19D1341B-BD53-4287-8B2D-0965BF76A2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8435" y="3103443"/>
                <a:ext cx="161364" cy="353686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7" name="Connecteur droit 876">
                <a:extLst>
                  <a:ext uri="{FF2B5EF4-FFF2-40B4-BE49-F238E27FC236}">
                    <a16:creationId xmlns:a16="http://schemas.microsoft.com/office/drawing/2014/main" id="{AB9EF5CE-E146-4606-BA95-F1587776D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8395" y="3081530"/>
                <a:ext cx="121357" cy="375599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Connecteur droit 877">
                <a:extLst>
                  <a:ext uri="{FF2B5EF4-FFF2-40B4-BE49-F238E27FC236}">
                    <a16:creationId xmlns:a16="http://schemas.microsoft.com/office/drawing/2014/main" id="{953AE053-67EA-43F6-BA8F-35E7C9FCA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8355" y="3094284"/>
                <a:ext cx="81563" cy="362845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9" name="Connecteur droit 878">
                <a:extLst>
                  <a:ext uri="{FF2B5EF4-FFF2-40B4-BE49-F238E27FC236}">
                    <a16:creationId xmlns:a16="http://schemas.microsoft.com/office/drawing/2014/main" id="{EC048B09-B707-4FE0-AB49-A265CBD901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8315" y="3103443"/>
                <a:ext cx="41555" cy="353686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0" name="Connecteur droit 879">
                <a:extLst>
                  <a:ext uri="{FF2B5EF4-FFF2-40B4-BE49-F238E27FC236}">
                    <a16:creationId xmlns:a16="http://schemas.microsoft.com/office/drawing/2014/main" id="{DE75B3DD-1AEE-41A7-AA93-6E36B00D9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8275" y="3103443"/>
                <a:ext cx="0" cy="362845"/>
              </a:xfrm>
              <a:prstGeom prst="line">
                <a:avLst/>
              </a:prstGeom>
              <a:ln w="254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1" name="Groupe 880">
                <a:extLst>
                  <a:ext uri="{FF2B5EF4-FFF2-40B4-BE49-F238E27FC236}">
                    <a16:creationId xmlns:a16="http://schemas.microsoft.com/office/drawing/2014/main" id="{533676C1-B04E-452A-82DB-3F9EC4F877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00036" y="3459968"/>
                <a:ext cx="2880000" cy="1279952"/>
                <a:chOff x="2627640" y="4797152"/>
                <a:chExt cx="1944288" cy="864096"/>
              </a:xfrm>
              <a:solidFill>
                <a:schemeClr val="bg1"/>
              </a:solidFill>
            </p:grpSpPr>
            <p:grpSp>
              <p:nvGrpSpPr>
                <p:cNvPr id="882" name="Groupe 881">
                  <a:extLst>
                    <a:ext uri="{FF2B5EF4-FFF2-40B4-BE49-F238E27FC236}">
                      <a16:creationId xmlns:a16="http://schemas.microsoft.com/office/drawing/2014/main" id="{3BA9B6FB-00F0-4298-BC22-AD1F87557318}"/>
                    </a:ext>
                  </a:extLst>
                </p:cNvPr>
                <p:cNvGrpSpPr/>
                <p:nvPr/>
              </p:nvGrpSpPr>
              <p:grpSpPr>
                <a:xfrm>
                  <a:off x="2627784" y="4797152"/>
                  <a:ext cx="1944144" cy="216024"/>
                  <a:chOff x="2627784" y="4797152"/>
                  <a:chExt cx="1944144" cy="216024"/>
                </a:xfrm>
                <a:grpFill/>
              </p:grpSpPr>
              <p:grpSp>
                <p:nvGrpSpPr>
                  <p:cNvPr id="922" name="Groupe 921">
                    <a:extLst>
                      <a:ext uri="{FF2B5EF4-FFF2-40B4-BE49-F238E27FC236}">
                        <a16:creationId xmlns:a16="http://schemas.microsoft.com/office/drawing/2014/main" id="{3DECF9B1-EF26-41D8-93E6-C88415607EF3}"/>
                      </a:ext>
                    </a:extLst>
                  </p:cNvPr>
                  <p:cNvGrpSpPr/>
                  <p:nvPr/>
                </p:nvGrpSpPr>
                <p:grpSpPr>
                  <a:xfrm>
                    <a:off x="2627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31" name="Rectangle 930">
                      <a:extLst>
                        <a:ext uri="{FF2B5EF4-FFF2-40B4-BE49-F238E27FC236}">
                          <a16:creationId xmlns:a16="http://schemas.microsoft.com/office/drawing/2014/main" id="{A1117FE3-4190-4772-AB1A-94D18D7BF6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32" name="Rectangle 931">
                      <a:extLst>
                        <a:ext uri="{FF2B5EF4-FFF2-40B4-BE49-F238E27FC236}">
                          <a16:creationId xmlns:a16="http://schemas.microsoft.com/office/drawing/2014/main" id="{E46FAF1B-2283-49F3-A66C-D19965DC94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33" name="Rectangle 932">
                      <a:extLst>
                        <a:ext uri="{FF2B5EF4-FFF2-40B4-BE49-F238E27FC236}">
                          <a16:creationId xmlns:a16="http://schemas.microsoft.com/office/drawing/2014/main" id="{1E1FF99D-9944-47A8-AF5F-3B0141D8F0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23" name="Groupe 922">
                    <a:extLst>
                      <a:ext uri="{FF2B5EF4-FFF2-40B4-BE49-F238E27FC236}">
                        <a16:creationId xmlns:a16="http://schemas.microsoft.com/office/drawing/2014/main" id="{E13DCA11-5243-4650-B22A-401B78C79066}"/>
                      </a:ext>
                    </a:extLst>
                  </p:cNvPr>
                  <p:cNvGrpSpPr/>
                  <p:nvPr/>
                </p:nvGrpSpPr>
                <p:grpSpPr>
                  <a:xfrm>
                    <a:off x="3275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28" name="Rectangle 927">
                      <a:extLst>
                        <a:ext uri="{FF2B5EF4-FFF2-40B4-BE49-F238E27FC236}">
                          <a16:creationId xmlns:a16="http://schemas.microsoft.com/office/drawing/2014/main" id="{BED406FB-E054-43F1-867E-6B18D8CF63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29" name="Rectangle 928">
                      <a:extLst>
                        <a:ext uri="{FF2B5EF4-FFF2-40B4-BE49-F238E27FC236}">
                          <a16:creationId xmlns:a16="http://schemas.microsoft.com/office/drawing/2014/main" id="{2645843A-6285-49ED-A8B9-E847607D1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4461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30" name="Rectangle 929">
                      <a:extLst>
                        <a:ext uri="{FF2B5EF4-FFF2-40B4-BE49-F238E27FC236}">
                          <a16:creationId xmlns:a16="http://schemas.microsoft.com/office/drawing/2014/main" id="{A87524C7-4D8C-46F4-865E-1303B184E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24" name="Groupe 923">
                    <a:extLst>
                      <a:ext uri="{FF2B5EF4-FFF2-40B4-BE49-F238E27FC236}">
                        <a16:creationId xmlns:a16="http://schemas.microsoft.com/office/drawing/2014/main" id="{68734FBC-71E4-4102-AC5C-3D3A82C8AE39}"/>
                      </a:ext>
                    </a:extLst>
                  </p:cNvPr>
                  <p:cNvGrpSpPr/>
                  <p:nvPr/>
                </p:nvGrpSpPr>
                <p:grpSpPr>
                  <a:xfrm>
                    <a:off x="3923928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25" name="Rectangle 924">
                      <a:extLst>
                        <a:ext uri="{FF2B5EF4-FFF2-40B4-BE49-F238E27FC236}">
                          <a16:creationId xmlns:a16="http://schemas.microsoft.com/office/drawing/2014/main" id="{80CBEB74-6175-4363-8DA1-DC08FF889F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26" name="Rectangle 925">
                      <a:extLst>
                        <a:ext uri="{FF2B5EF4-FFF2-40B4-BE49-F238E27FC236}">
                          <a16:creationId xmlns:a16="http://schemas.microsoft.com/office/drawing/2014/main" id="{94EEBE54-0DD8-408A-AD26-399EAA4136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27" name="Rectangle 926">
                      <a:extLst>
                        <a:ext uri="{FF2B5EF4-FFF2-40B4-BE49-F238E27FC236}">
                          <a16:creationId xmlns:a16="http://schemas.microsoft.com/office/drawing/2014/main" id="{BF8E7B25-2746-43DA-B5E1-272A4DC7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883" name="Groupe 882">
                  <a:extLst>
                    <a:ext uri="{FF2B5EF4-FFF2-40B4-BE49-F238E27FC236}">
                      <a16:creationId xmlns:a16="http://schemas.microsoft.com/office/drawing/2014/main" id="{B695E175-1CFF-421C-AB6F-456F4189212D}"/>
                    </a:ext>
                  </a:extLst>
                </p:cNvPr>
                <p:cNvGrpSpPr/>
                <p:nvPr/>
              </p:nvGrpSpPr>
              <p:grpSpPr>
                <a:xfrm>
                  <a:off x="2627712" y="5013176"/>
                  <a:ext cx="1944144" cy="216024"/>
                  <a:chOff x="2627784" y="4797152"/>
                  <a:chExt cx="1944144" cy="216024"/>
                </a:xfrm>
                <a:grpFill/>
              </p:grpSpPr>
              <p:grpSp>
                <p:nvGrpSpPr>
                  <p:cNvPr id="910" name="Groupe 909">
                    <a:extLst>
                      <a:ext uri="{FF2B5EF4-FFF2-40B4-BE49-F238E27FC236}">
                        <a16:creationId xmlns:a16="http://schemas.microsoft.com/office/drawing/2014/main" id="{5DDBB42C-1553-478F-B0CA-47657C3CCF73}"/>
                      </a:ext>
                    </a:extLst>
                  </p:cNvPr>
                  <p:cNvGrpSpPr/>
                  <p:nvPr/>
                </p:nvGrpSpPr>
                <p:grpSpPr>
                  <a:xfrm>
                    <a:off x="2627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63A9A107-48C8-439B-AE78-8E58BBEEE0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219FFFF4-3760-4C3D-B0E9-15A04BC2E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D121615D-94AE-4E2A-8352-4A08796861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11" name="Groupe 910">
                    <a:extLst>
                      <a:ext uri="{FF2B5EF4-FFF2-40B4-BE49-F238E27FC236}">
                        <a16:creationId xmlns:a16="http://schemas.microsoft.com/office/drawing/2014/main" id="{D1E2599D-7B3C-4A86-B422-75FD4F205809}"/>
                      </a:ext>
                    </a:extLst>
                  </p:cNvPr>
                  <p:cNvGrpSpPr/>
                  <p:nvPr/>
                </p:nvGrpSpPr>
                <p:grpSpPr>
                  <a:xfrm>
                    <a:off x="3275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16" name="Rectangle 915">
                      <a:extLst>
                        <a:ext uri="{FF2B5EF4-FFF2-40B4-BE49-F238E27FC236}">
                          <a16:creationId xmlns:a16="http://schemas.microsoft.com/office/drawing/2014/main" id="{915ACAC0-B077-4D01-8C18-E03E5CCB8A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56DAE13D-A95F-42A7-9211-46DBCDDC50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87C4BBF2-3674-4991-B3D1-C357A7C79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12" name="Groupe 911">
                    <a:extLst>
                      <a:ext uri="{FF2B5EF4-FFF2-40B4-BE49-F238E27FC236}">
                        <a16:creationId xmlns:a16="http://schemas.microsoft.com/office/drawing/2014/main" id="{8FA361D1-A4BE-43BB-8940-67DD1A16EA34}"/>
                      </a:ext>
                    </a:extLst>
                  </p:cNvPr>
                  <p:cNvGrpSpPr/>
                  <p:nvPr/>
                </p:nvGrpSpPr>
                <p:grpSpPr>
                  <a:xfrm>
                    <a:off x="3923928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5F4A028D-6246-4225-BB20-230E4475A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3921187B-9A97-4327-826A-7EEAE17626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3AE80701-5570-4307-B7A4-EA0144179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884" name="Groupe 883">
                  <a:extLst>
                    <a:ext uri="{FF2B5EF4-FFF2-40B4-BE49-F238E27FC236}">
                      <a16:creationId xmlns:a16="http://schemas.microsoft.com/office/drawing/2014/main" id="{751152BF-9CD8-45F5-B472-79B268C643F9}"/>
                    </a:ext>
                  </a:extLst>
                </p:cNvPr>
                <p:cNvGrpSpPr/>
                <p:nvPr/>
              </p:nvGrpSpPr>
              <p:grpSpPr>
                <a:xfrm>
                  <a:off x="2627640" y="5229200"/>
                  <a:ext cx="1944144" cy="216024"/>
                  <a:chOff x="2627784" y="4797152"/>
                  <a:chExt cx="1944144" cy="216024"/>
                </a:xfrm>
                <a:grpFill/>
              </p:grpSpPr>
              <p:grpSp>
                <p:nvGrpSpPr>
                  <p:cNvPr id="898" name="Groupe 897">
                    <a:extLst>
                      <a:ext uri="{FF2B5EF4-FFF2-40B4-BE49-F238E27FC236}">
                        <a16:creationId xmlns:a16="http://schemas.microsoft.com/office/drawing/2014/main" id="{F8C979B1-D142-4167-86F2-335FA53D01AE}"/>
                      </a:ext>
                    </a:extLst>
                  </p:cNvPr>
                  <p:cNvGrpSpPr/>
                  <p:nvPr/>
                </p:nvGrpSpPr>
                <p:grpSpPr>
                  <a:xfrm>
                    <a:off x="2627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07" name="Rectangle 906">
                      <a:extLst>
                        <a:ext uri="{FF2B5EF4-FFF2-40B4-BE49-F238E27FC236}">
                          <a16:creationId xmlns:a16="http://schemas.microsoft.com/office/drawing/2014/main" id="{B2491C00-E60E-4E57-AD0D-2BE8FD26B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08" name="Rectangle 907">
                      <a:extLst>
                        <a:ext uri="{FF2B5EF4-FFF2-40B4-BE49-F238E27FC236}">
                          <a16:creationId xmlns:a16="http://schemas.microsoft.com/office/drawing/2014/main" id="{2948925C-92DE-43C6-A6D7-E102F2EBF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09" name="Rectangle 908">
                      <a:extLst>
                        <a:ext uri="{FF2B5EF4-FFF2-40B4-BE49-F238E27FC236}">
                          <a16:creationId xmlns:a16="http://schemas.microsoft.com/office/drawing/2014/main" id="{C8E7AC11-A9BA-4043-B91E-D6C37C32C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899" name="Groupe 898">
                    <a:extLst>
                      <a:ext uri="{FF2B5EF4-FFF2-40B4-BE49-F238E27FC236}">
                        <a16:creationId xmlns:a16="http://schemas.microsoft.com/office/drawing/2014/main" id="{1F678CD1-18C1-449A-A50C-B9356251DD17}"/>
                      </a:ext>
                    </a:extLst>
                  </p:cNvPr>
                  <p:cNvGrpSpPr/>
                  <p:nvPr/>
                </p:nvGrpSpPr>
                <p:grpSpPr>
                  <a:xfrm>
                    <a:off x="3275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D717E6A0-4EA2-469E-AACB-73B2A56638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05" name="Rectangle 904">
                      <a:extLst>
                        <a:ext uri="{FF2B5EF4-FFF2-40B4-BE49-F238E27FC236}">
                          <a16:creationId xmlns:a16="http://schemas.microsoft.com/office/drawing/2014/main" id="{14017A54-8434-4CA8-AD54-A4C4784E6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06" name="Rectangle 905">
                      <a:extLst>
                        <a:ext uri="{FF2B5EF4-FFF2-40B4-BE49-F238E27FC236}">
                          <a16:creationId xmlns:a16="http://schemas.microsoft.com/office/drawing/2014/main" id="{8731F8E4-258D-4360-A7A0-7C037A40E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00" name="Groupe 899">
                    <a:extLst>
                      <a:ext uri="{FF2B5EF4-FFF2-40B4-BE49-F238E27FC236}">
                        <a16:creationId xmlns:a16="http://schemas.microsoft.com/office/drawing/2014/main" id="{2EE42B82-978A-4C1C-8066-880C15F3A7D7}"/>
                      </a:ext>
                    </a:extLst>
                  </p:cNvPr>
                  <p:cNvGrpSpPr/>
                  <p:nvPr/>
                </p:nvGrpSpPr>
                <p:grpSpPr>
                  <a:xfrm>
                    <a:off x="3923928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8D508FC0-4AA2-43A8-8F0A-AD82B579A9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8E4A1FFD-10A1-43D6-9B6F-C1955A161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59D924C1-8717-4C02-B151-11AC89C16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885" name="Groupe 884">
                  <a:extLst>
                    <a:ext uri="{FF2B5EF4-FFF2-40B4-BE49-F238E27FC236}">
                      <a16:creationId xmlns:a16="http://schemas.microsoft.com/office/drawing/2014/main" id="{E521CA16-4387-4859-A744-89330F376A24}"/>
                    </a:ext>
                  </a:extLst>
                </p:cNvPr>
                <p:cNvGrpSpPr/>
                <p:nvPr/>
              </p:nvGrpSpPr>
              <p:grpSpPr>
                <a:xfrm>
                  <a:off x="2627640" y="5445224"/>
                  <a:ext cx="1944144" cy="216024"/>
                  <a:chOff x="2627784" y="4797152"/>
                  <a:chExt cx="1944144" cy="216024"/>
                </a:xfrm>
                <a:grpFill/>
              </p:grpSpPr>
              <p:grpSp>
                <p:nvGrpSpPr>
                  <p:cNvPr id="886" name="Groupe 885">
                    <a:extLst>
                      <a:ext uri="{FF2B5EF4-FFF2-40B4-BE49-F238E27FC236}">
                        <a16:creationId xmlns:a16="http://schemas.microsoft.com/office/drawing/2014/main" id="{33FA20F5-4620-4BD5-AC2B-D03778E49FE4}"/>
                      </a:ext>
                    </a:extLst>
                  </p:cNvPr>
                  <p:cNvGrpSpPr/>
                  <p:nvPr/>
                </p:nvGrpSpPr>
                <p:grpSpPr>
                  <a:xfrm>
                    <a:off x="2627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64243BC4-C928-46E1-8DE6-53C58957C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0A4A6360-A36E-4326-B924-A2230784D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EDF15A48-DECD-4D9A-82B4-509AAA08AC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887" name="Groupe 886">
                    <a:extLst>
                      <a:ext uri="{FF2B5EF4-FFF2-40B4-BE49-F238E27FC236}">
                        <a16:creationId xmlns:a16="http://schemas.microsoft.com/office/drawing/2014/main" id="{1A3C6B61-52C1-45DF-83C1-0D2B8B2E1AC1}"/>
                      </a:ext>
                    </a:extLst>
                  </p:cNvPr>
                  <p:cNvGrpSpPr/>
                  <p:nvPr/>
                </p:nvGrpSpPr>
                <p:grpSpPr>
                  <a:xfrm>
                    <a:off x="3275784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892" name="Rectangle 891">
                      <a:extLst>
                        <a:ext uri="{FF2B5EF4-FFF2-40B4-BE49-F238E27FC236}">
                          <a16:creationId xmlns:a16="http://schemas.microsoft.com/office/drawing/2014/main" id="{9A7972B1-ACB2-4336-A04F-C1873841B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3" name="Rectangle 892">
                      <a:extLst>
                        <a:ext uri="{FF2B5EF4-FFF2-40B4-BE49-F238E27FC236}">
                          <a16:creationId xmlns:a16="http://schemas.microsoft.com/office/drawing/2014/main" id="{CE01311F-4960-4B64-87CF-A0C75EC93D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4" name="Rectangle 893">
                      <a:extLst>
                        <a:ext uri="{FF2B5EF4-FFF2-40B4-BE49-F238E27FC236}">
                          <a16:creationId xmlns:a16="http://schemas.microsoft.com/office/drawing/2014/main" id="{AD908E2F-27C2-4789-9DC7-02A00D6581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888" name="Groupe 887">
                    <a:extLst>
                      <a:ext uri="{FF2B5EF4-FFF2-40B4-BE49-F238E27FC236}">
                        <a16:creationId xmlns:a16="http://schemas.microsoft.com/office/drawing/2014/main" id="{AF467620-79C2-462F-AF65-9BBE91B59344}"/>
                      </a:ext>
                    </a:extLst>
                  </p:cNvPr>
                  <p:cNvGrpSpPr/>
                  <p:nvPr/>
                </p:nvGrpSpPr>
                <p:grpSpPr>
                  <a:xfrm>
                    <a:off x="3923928" y="4797152"/>
                    <a:ext cx="648000" cy="216024"/>
                    <a:chOff x="2627784" y="4797152"/>
                    <a:chExt cx="648000" cy="216024"/>
                  </a:xfrm>
                  <a:grpFill/>
                </p:grpSpPr>
                <p:sp>
                  <p:nvSpPr>
                    <p:cNvPr id="889" name="Rectangle 888">
                      <a:extLst>
                        <a:ext uri="{FF2B5EF4-FFF2-40B4-BE49-F238E27FC236}">
                          <a16:creationId xmlns:a16="http://schemas.microsoft.com/office/drawing/2014/main" id="{6BE2F4DD-2BBB-4ED2-87AA-2DC042466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0" name="Rectangle 889">
                      <a:extLst>
                        <a:ext uri="{FF2B5EF4-FFF2-40B4-BE49-F238E27FC236}">
                          <a16:creationId xmlns:a16="http://schemas.microsoft.com/office/drawing/2014/main" id="{6DBF6007-85E7-4B43-8DC4-708F61547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1" name="Rectangle 890">
                      <a:extLst>
                        <a:ext uri="{FF2B5EF4-FFF2-40B4-BE49-F238E27FC236}">
                          <a16:creationId xmlns:a16="http://schemas.microsoft.com/office/drawing/2014/main" id="{F5A6345C-5E20-4B02-BF1B-11CBDE58F4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9784" y="4797152"/>
                      <a:ext cx="216000" cy="216024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</p:grpSp>
        </p:grpSp>
        <p:grpSp>
          <p:nvGrpSpPr>
            <p:cNvPr id="866" name="Groupe 865">
              <a:extLst>
                <a:ext uri="{FF2B5EF4-FFF2-40B4-BE49-F238E27FC236}">
                  <a16:creationId xmlns:a16="http://schemas.microsoft.com/office/drawing/2014/main" id="{7F8E07F4-5166-4D90-8A4F-B537B146B93D}"/>
                </a:ext>
              </a:extLst>
            </p:cNvPr>
            <p:cNvGrpSpPr/>
            <p:nvPr/>
          </p:nvGrpSpPr>
          <p:grpSpPr>
            <a:xfrm rot="10800000">
              <a:off x="6038516" y="2629646"/>
              <a:ext cx="288065" cy="176282"/>
              <a:chOff x="3627000" y="5094000"/>
              <a:chExt cx="135000" cy="90000"/>
            </a:xfrm>
          </p:grpSpPr>
          <p:cxnSp>
            <p:nvCxnSpPr>
              <p:cNvPr id="868" name="Connecteur droit 867">
                <a:extLst>
                  <a:ext uri="{FF2B5EF4-FFF2-40B4-BE49-F238E27FC236}">
                    <a16:creationId xmlns:a16="http://schemas.microsoft.com/office/drawing/2014/main" id="{8E5DCA6A-E621-4E7A-86D6-8071B7C9C8A1}"/>
                  </a:ext>
                </a:extLst>
              </p:cNvPr>
              <p:cNvCxnSpPr/>
              <p:nvPr/>
            </p:nvCxnSpPr>
            <p:spPr>
              <a:xfrm>
                <a:off x="3627000" y="5184000"/>
                <a:ext cx="135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9" name="Connecteur droit 868">
                <a:extLst>
                  <a:ext uri="{FF2B5EF4-FFF2-40B4-BE49-F238E27FC236}">
                    <a16:creationId xmlns:a16="http://schemas.microsoft.com/office/drawing/2014/main" id="{A77C4A27-09FE-4BAF-8D23-B1890D2894AA}"/>
                  </a:ext>
                </a:extLst>
              </p:cNvPr>
              <p:cNvCxnSpPr/>
              <p:nvPr/>
            </p:nvCxnSpPr>
            <p:spPr>
              <a:xfrm flipV="1">
                <a:off x="3697400" y="5094000"/>
                <a:ext cx="0" cy="90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7" name="ZoneTexte 866">
              <a:extLst>
                <a:ext uri="{FF2B5EF4-FFF2-40B4-BE49-F238E27FC236}">
                  <a16:creationId xmlns:a16="http://schemas.microsoft.com/office/drawing/2014/main" id="{AAF0FE3E-432F-4BD1-833B-7546E22480DA}"/>
                </a:ext>
              </a:extLst>
            </p:cNvPr>
            <p:cNvSpPr txBox="1"/>
            <p:nvPr/>
          </p:nvSpPr>
          <p:spPr>
            <a:xfrm>
              <a:off x="6237325" y="249779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b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480EB63-ADFD-449A-9779-C196ED85A953}"/>
              </a:ext>
            </a:extLst>
          </p:cNvPr>
          <p:cNvSpPr txBox="1"/>
          <p:nvPr/>
        </p:nvSpPr>
        <p:spPr>
          <a:xfrm>
            <a:off x="3421224" y="461684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growth</a:t>
            </a:r>
          </a:p>
          <a:p>
            <a:r>
              <a:rPr lang="en-US" dirty="0"/>
              <a:t>Elastic relaxation</a:t>
            </a:r>
          </a:p>
        </p:txBody>
      </p:sp>
      <p:sp>
        <p:nvSpPr>
          <p:cNvPr id="1006" name="ZoneTexte 1005">
            <a:extLst>
              <a:ext uri="{FF2B5EF4-FFF2-40B4-BE49-F238E27FC236}">
                <a16:creationId xmlns:a16="http://schemas.microsoft.com/office/drawing/2014/main" id="{B1BD634D-0390-4420-A68E-42E850711E68}"/>
              </a:ext>
            </a:extLst>
          </p:cNvPr>
          <p:cNvSpPr txBox="1"/>
          <p:nvPr/>
        </p:nvSpPr>
        <p:spPr>
          <a:xfrm>
            <a:off x="6516217" y="4483477"/>
            <a:ext cx="2370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Incoherent growth</a:t>
            </a:r>
          </a:p>
          <a:p>
            <a:r>
              <a:rPr lang="en-US" dirty="0"/>
              <a:t>Plastic relaxation with introduction of misfit dislocations above a critical thickness</a:t>
            </a:r>
          </a:p>
        </p:txBody>
      </p:sp>
    </p:spTree>
    <p:extLst>
      <p:ext uri="{BB962C8B-B14F-4D97-AF65-F5344CB8AC3E}">
        <p14:creationId xmlns:p14="http://schemas.microsoft.com/office/powerpoint/2010/main" val="2736850064"/>
      </p:ext>
    </p:extLst>
  </p:cSld>
  <p:clrMapOvr>
    <a:masterClrMapping/>
  </p:clrMapOvr>
  <p:transition advTm="27035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E2AE68-561B-48A4-9A3E-CAFA484E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7" t="108857" r="-3467" b="-108857"/>
          <a:stretch/>
        </p:blipFill>
        <p:spPr>
          <a:xfrm>
            <a:off x="1214968" y="1691710"/>
            <a:ext cx="3410169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270A0F-D2F8-4EBA-9CAA-44EB3BD91B99}"/>
              </a:ext>
            </a:extLst>
          </p:cNvPr>
          <p:cNvSpPr txBox="1"/>
          <p:nvPr/>
        </p:nvSpPr>
        <p:spPr>
          <a:xfrm>
            <a:off x="252724" y="961350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Lattice parameters determination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E8F0F8A-7D58-40F0-A7DD-9E21FF793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8" y="1911362"/>
            <a:ext cx="2550253" cy="32549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6FC127-65F9-4EF1-A8F5-B9778C514112}"/>
              </a:ext>
            </a:extLst>
          </p:cNvPr>
          <p:cNvSpPr txBox="1"/>
          <p:nvPr/>
        </p:nvSpPr>
        <p:spPr>
          <a:xfrm>
            <a:off x="706013" y="558632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</a:t>
            </a:r>
            <a:r>
              <a:rPr lang="en-US" dirty="0"/>
              <a:t> (1-210)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1DB0EB9-B2A5-4F90-84E2-3FA7ED0A250F}"/>
              </a:ext>
            </a:extLst>
          </p:cNvPr>
          <p:cNvGrpSpPr/>
          <p:nvPr/>
        </p:nvGrpSpPr>
        <p:grpSpPr>
          <a:xfrm>
            <a:off x="467544" y="1830144"/>
            <a:ext cx="1099472" cy="3254927"/>
            <a:chOff x="2616072" y="1455238"/>
            <a:chExt cx="1099472" cy="325492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2B4936A-7591-4ECC-A502-3133DFAA86E3}"/>
                </a:ext>
              </a:extLst>
            </p:cNvPr>
            <p:cNvSpPr/>
            <p:nvPr/>
          </p:nvSpPr>
          <p:spPr>
            <a:xfrm>
              <a:off x="2987824" y="1455238"/>
              <a:ext cx="727720" cy="3254927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25E40C7-E9FF-420E-BD6B-441ECB1CFFD5}"/>
                </a:ext>
              </a:extLst>
            </p:cNvPr>
            <p:cNvSpPr txBox="1"/>
            <p:nvPr/>
          </p:nvSpPr>
          <p:spPr>
            <a:xfrm rot="16200000">
              <a:off x="2182620" y="2898035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symmetric</a:t>
              </a:r>
            </a:p>
          </p:txBody>
        </p:sp>
      </p:grp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A4F66A1-1816-47BD-B181-21C675533567}"/>
              </a:ext>
            </a:extLst>
          </p:cNvPr>
          <p:cNvCxnSpPr/>
          <p:nvPr/>
        </p:nvCxnSpPr>
        <p:spPr>
          <a:xfrm>
            <a:off x="1187624" y="3133571"/>
            <a:ext cx="0" cy="648072"/>
          </a:xfrm>
          <a:prstGeom prst="straightConnector1">
            <a:avLst/>
          </a:prstGeom>
          <a:ln w="539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0F022D2B-B92E-40DF-9B7A-16E511A7531C}"/>
              </a:ext>
            </a:extLst>
          </p:cNvPr>
          <p:cNvSpPr txBox="1"/>
          <p:nvPr/>
        </p:nvSpPr>
        <p:spPr>
          <a:xfrm>
            <a:off x="3545676" y="2000501"/>
            <a:ext cx="530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dirty="0">
                <a:sym typeface="Symbol" panose="05050102010706020507" pitchFamily="18" charset="2"/>
              </a:rPr>
              <a:t> /2 : determination of out-of-plane lattice parameter </a:t>
            </a:r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D4130D-CE56-4A2D-BA01-DEA1F931886B}"/>
              </a:ext>
            </a:extLst>
          </p:cNvPr>
          <p:cNvSpPr txBox="1"/>
          <p:nvPr/>
        </p:nvSpPr>
        <p:spPr>
          <a:xfrm>
            <a:off x="4357946" y="1426696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>
                <a:sym typeface="Symbol" panose="05050102010706020507" pitchFamily="18" charset="2"/>
              </a:rPr>
              <a:t>2d</a:t>
            </a:r>
            <a:r>
              <a:rPr lang="en-US" altLang="en-US" sz="1800" b="1" baseline="-25000" dirty="0">
                <a:sym typeface="Symbol" panose="05050102010706020507" pitchFamily="18" charset="2"/>
              </a:rPr>
              <a:t>(</a:t>
            </a:r>
            <a:r>
              <a:rPr lang="en-US" altLang="en-US" sz="1800" b="1" baseline="-25000" dirty="0" err="1">
                <a:sym typeface="Symbol" panose="05050102010706020507" pitchFamily="18" charset="2"/>
              </a:rPr>
              <a:t>hkl</a:t>
            </a:r>
            <a:r>
              <a:rPr lang="en-US" altLang="en-US" sz="1800" b="1" baseline="-25000" dirty="0">
                <a:sym typeface="Symbol" panose="05050102010706020507" pitchFamily="18" charset="2"/>
              </a:rPr>
              <a:t>)</a:t>
            </a:r>
            <a:r>
              <a:rPr lang="en-US" altLang="en-US" sz="1800" b="1" dirty="0">
                <a:sym typeface="Symbol" panose="05050102010706020507" pitchFamily="18" charset="2"/>
              </a:rPr>
              <a:t> sin </a:t>
            </a:r>
            <a:r>
              <a:rPr lang="en-US" altLang="en-US" b="1" dirty="0">
                <a:sym typeface="Symbol" panose="05050102010706020507" pitchFamily="18" charset="2"/>
              </a:rPr>
              <a:t></a:t>
            </a:r>
            <a:r>
              <a:rPr lang="en-US" altLang="en-US" sz="1800" b="1" dirty="0">
                <a:sym typeface="Symbol" panose="05050102010706020507" pitchFamily="18" charset="2"/>
              </a:rPr>
              <a:t> = n</a:t>
            </a:r>
            <a:endParaRPr lang="en-US" dirty="0"/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41E3557B-D0A0-4593-A7AE-89BF13448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4" r="2604"/>
          <a:stretch/>
        </p:blipFill>
        <p:spPr bwMode="auto">
          <a:xfrm>
            <a:off x="3357907" y="2839489"/>
            <a:ext cx="504433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7A95012-FF78-4104-A04C-B7F2D5117F05}"/>
              </a:ext>
            </a:extLst>
          </p:cNvPr>
          <p:cNvSpPr txBox="1"/>
          <p:nvPr/>
        </p:nvSpPr>
        <p:spPr>
          <a:xfrm>
            <a:off x="5382620" y="295562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AlN/</a:t>
            </a:r>
            <a:r>
              <a:rPr lang="en-US" dirty="0" err="1"/>
              <a:t>GaN</a:t>
            </a:r>
            <a:r>
              <a:rPr lang="en-US" dirty="0"/>
              <a:t>/</a:t>
            </a:r>
            <a:r>
              <a:rPr lang="en-US" dirty="0" err="1"/>
              <a:t>SiC</a:t>
            </a: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84390C-C18B-4CE6-A167-EC21F3EF55EC}"/>
              </a:ext>
            </a:extLst>
          </p:cNvPr>
          <p:cNvSpPr txBox="1"/>
          <p:nvPr/>
        </p:nvSpPr>
        <p:spPr>
          <a:xfrm>
            <a:off x="4813233" y="419072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SiC</a:t>
            </a:r>
            <a:endParaRPr lang="en-US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E9C39DF-0258-4938-8260-6F6FA3C981DB}"/>
              </a:ext>
            </a:extLst>
          </p:cNvPr>
          <p:cNvSpPr txBox="1"/>
          <p:nvPr/>
        </p:nvSpPr>
        <p:spPr>
          <a:xfrm>
            <a:off x="6584230" y="36471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GaN</a:t>
            </a:r>
            <a:endParaRPr lang="en-US" b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8736536-869F-41A7-AE74-ADE616F3D751}"/>
              </a:ext>
            </a:extLst>
          </p:cNvPr>
          <p:cNvSpPr txBox="1"/>
          <p:nvPr/>
        </p:nvSpPr>
        <p:spPr>
          <a:xfrm>
            <a:off x="7415814" y="381673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E5ABF9D-34B0-4FC0-8AD0-33C3DD5D399C}"/>
              </a:ext>
            </a:extLst>
          </p:cNvPr>
          <p:cNvSpPr txBox="1"/>
          <p:nvPr/>
        </p:nvSpPr>
        <p:spPr>
          <a:xfrm>
            <a:off x="4002613" y="5431304"/>
            <a:ext cx="460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position of characteristic peaks in </a:t>
            </a:r>
            <a:r>
              <a:rPr lang="en-GB" altLang="en-US" dirty="0">
                <a:sym typeface="Symbol" panose="05050102010706020507" pitchFamily="18" charset="2"/>
              </a:rPr>
              <a:t> /2 scan</a:t>
            </a:r>
            <a:r>
              <a:rPr lang="en-US" dirty="0"/>
              <a:t> allow determining the strain state</a:t>
            </a:r>
          </a:p>
        </p:txBody>
      </p:sp>
    </p:spTree>
    <p:extLst>
      <p:ext uri="{BB962C8B-B14F-4D97-AF65-F5344CB8AC3E}">
        <p14:creationId xmlns:p14="http://schemas.microsoft.com/office/powerpoint/2010/main" val="2619516787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270A0F-D2F8-4EBA-9CAA-44EB3BD91B99}"/>
              </a:ext>
            </a:extLst>
          </p:cNvPr>
          <p:cNvSpPr txBox="1"/>
          <p:nvPr/>
        </p:nvSpPr>
        <p:spPr>
          <a:xfrm>
            <a:off x="51209" y="73372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Lattice parameters determination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E8F0F8A-7D58-40F0-A7DD-9E21FF793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8" y="1911362"/>
            <a:ext cx="2550253" cy="32549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6FC127-65F9-4EF1-A8F5-B9778C514112}"/>
              </a:ext>
            </a:extLst>
          </p:cNvPr>
          <p:cNvSpPr txBox="1"/>
          <p:nvPr/>
        </p:nvSpPr>
        <p:spPr>
          <a:xfrm>
            <a:off x="706013" y="558632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</a:t>
            </a:r>
            <a:r>
              <a:rPr lang="en-US" dirty="0"/>
              <a:t> (1-210)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A4F66A1-1816-47BD-B181-21C675533567}"/>
              </a:ext>
            </a:extLst>
          </p:cNvPr>
          <p:cNvCxnSpPr/>
          <p:nvPr/>
        </p:nvCxnSpPr>
        <p:spPr>
          <a:xfrm>
            <a:off x="1201589" y="3143906"/>
            <a:ext cx="0" cy="648072"/>
          </a:xfrm>
          <a:prstGeom prst="straightConnector1">
            <a:avLst/>
          </a:prstGeom>
          <a:ln w="539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9B9BE9F-69FA-448F-BCD9-2CBE6C44997B}"/>
              </a:ext>
            </a:extLst>
          </p:cNvPr>
          <p:cNvCxnSpPr>
            <a:cxnSpLocks/>
          </p:cNvCxnSpPr>
          <p:nvPr/>
        </p:nvCxnSpPr>
        <p:spPr>
          <a:xfrm rot="1620000">
            <a:off x="1920110" y="3165575"/>
            <a:ext cx="0" cy="648072"/>
          </a:xfrm>
          <a:prstGeom prst="straightConnector1">
            <a:avLst/>
          </a:prstGeom>
          <a:ln w="539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6E01EAD1-E131-4BF0-BC55-79E0262857E7}"/>
              </a:ext>
            </a:extLst>
          </p:cNvPr>
          <p:cNvSpPr txBox="1"/>
          <p:nvPr/>
        </p:nvSpPr>
        <p:spPr>
          <a:xfrm>
            <a:off x="3367017" y="2305512"/>
            <a:ext cx="37249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dirty="0">
                <a:sym typeface="Symbol" panose="05050102010706020507" pitchFamily="18" charset="2"/>
              </a:rPr>
              <a:t>Position of symmetric peaks ( /2) : function of out-of-plane lattice parameter</a:t>
            </a:r>
          </a:p>
          <a:p>
            <a:r>
              <a:rPr lang="en-GB" altLang="en-US" dirty="0">
                <a:sym typeface="Symbol" panose="05050102010706020507" pitchFamily="18" charset="2"/>
              </a:rPr>
              <a:t> </a:t>
            </a:r>
          </a:p>
          <a:p>
            <a:r>
              <a:rPr lang="en-GB" altLang="en-US" dirty="0">
                <a:sym typeface="Symbol" panose="05050102010706020507" pitchFamily="18" charset="2"/>
              </a:rPr>
              <a:t>Position of asymmetric peaks (</a:t>
            </a:r>
            <a:r>
              <a:rPr lang="en-GB" altLang="en-US" b="1" dirty="0">
                <a:sym typeface="Symbol" panose="05050102010706020507" pitchFamily="18" charset="2"/>
              </a:rPr>
              <a:t></a:t>
            </a:r>
            <a:r>
              <a:rPr lang="en-GB" altLang="en-US" dirty="0">
                <a:sym typeface="Symbol" panose="05050102010706020507" pitchFamily="18" charset="2"/>
              </a:rPr>
              <a:t> /2): function of out-of-plane and in plane lattice parameters</a:t>
            </a:r>
          </a:p>
          <a:p>
            <a:endParaRPr lang="en-US" dirty="0"/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0BFBBFAE-F861-472F-AE8F-1DF7FC4C180C}"/>
              </a:ext>
            </a:extLst>
          </p:cNvPr>
          <p:cNvSpPr/>
          <p:nvPr/>
        </p:nvSpPr>
        <p:spPr>
          <a:xfrm>
            <a:off x="6892936" y="2215906"/>
            <a:ext cx="288032" cy="2293546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154F7D-A9B9-450B-B8A8-C26E0EE5FDA6}"/>
              </a:ext>
            </a:extLst>
          </p:cNvPr>
          <p:cNvSpPr txBox="1"/>
          <p:nvPr/>
        </p:nvSpPr>
        <p:spPr>
          <a:xfrm>
            <a:off x="7308304" y="2492896"/>
            <a:ext cx="1835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Determination of in and out-of-plane latices parameters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A7ACB96-6454-42F8-9A27-1996012672AD}"/>
              </a:ext>
            </a:extLst>
          </p:cNvPr>
          <p:cNvCxnSpPr/>
          <p:nvPr/>
        </p:nvCxnSpPr>
        <p:spPr>
          <a:xfrm flipV="1">
            <a:off x="1200600" y="3429000"/>
            <a:ext cx="0" cy="144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52F3A13-4B62-4636-9066-63E45DFFEF1E}"/>
              </a:ext>
            </a:extLst>
          </p:cNvPr>
          <p:cNvCxnSpPr>
            <a:cxnSpLocks/>
          </p:cNvCxnSpPr>
          <p:nvPr/>
        </p:nvCxnSpPr>
        <p:spPr>
          <a:xfrm>
            <a:off x="1251804" y="3453502"/>
            <a:ext cx="716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8ED2260-0031-4501-BD32-BD2D65E123FC}"/>
              </a:ext>
            </a:extLst>
          </p:cNvPr>
          <p:cNvSpPr txBox="1"/>
          <p:nvPr/>
        </p:nvSpPr>
        <p:spPr>
          <a:xfrm>
            <a:off x="836999" y="1674000"/>
            <a:ext cx="143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Q</a:t>
            </a:r>
            <a:r>
              <a:rPr lang="fr-FR" b="1" baseline="-25000" dirty="0" err="1"/>
              <a:t>z</a:t>
            </a:r>
            <a:endParaRPr lang="fr-FR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B66241-5F56-4985-893C-1DE6D5F2AB33}"/>
              </a:ext>
            </a:extLst>
          </p:cNvPr>
          <p:cNvSpPr txBox="1"/>
          <p:nvPr/>
        </p:nvSpPr>
        <p:spPr>
          <a:xfrm>
            <a:off x="3124200" y="4684334"/>
            <a:ext cx="143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Q</a:t>
            </a:r>
            <a:r>
              <a:rPr lang="fr-FR" b="1" baseline="-25000" dirty="0" err="1"/>
              <a:t>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62592275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E2AE68-561B-48A4-9A3E-CAFA484E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7" t="108857" r="-3467" b="-108857"/>
          <a:stretch/>
        </p:blipFill>
        <p:spPr>
          <a:xfrm>
            <a:off x="1178175" y="1691710"/>
            <a:ext cx="3410169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270A0F-D2F8-4EBA-9CAA-44EB3BD91B99}"/>
              </a:ext>
            </a:extLst>
          </p:cNvPr>
          <p:cNvSpPr txBox="1"/>
          <p:nvPr/>
        </p:nvSpPr>
        <p:spPr>
          <a:xfrm>
            <a:off x="51209" y="73372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Lattice parameters determination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7AEF147-1B56-4BB0-8302-F857A33E9E30}"/>
              </a:ext>
            </a:extLst>
          </p:cNvPr>
          <p:cNvGrpSpPr/>
          <p:nvPr/>
        </p:nvGrpSpPr>
        <p:grpSpPr>
          <a:xfrm>
            <a:off x="2753819" y="1704102"/>
            <a:ext cx="2550253" cy="4169075"/>
            <a:chOff x="278091" y="1786585"/>
            <a:chExt cx="2550253" cy="416907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E8F0F8A-7D58-40F0-A7DD-9E21FF793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091" y="1911362"/>
              <a:ext cx="2550253" cy="3254928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26FC127-65F9-4EF1-A8F5-B9778C514112}"/>
                </a:ext>
              </a:extLst>
            </p:cNvPr>
            <p:cNvSpPr txBox="1"/>
            <p:nvPr/>
          </p:nvSpPr>
          <p:spPr>
            <a:xfrm>
              <a:off x="706013" y="5586328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GaN</a:t>
              </a:r>
              <a:r>
                <a:rPr lang="en-US" dirty="0"/>
                <a:t> (1-210)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32C95C2F-252C-46FC-B0A7-69372DF5E667}"/>
                </a:ext>
              </a:extLst>
            </p:cNvPr>
            <p:cNvGrpSpPr/>
            <p:nvPr/>
          </p:nvGrpSpPr>
          <p:grpSpPr>
            <a:xfrm>
              <a:off x="1062451" y="1786585"/>
              <a:ext cx="629229" cy="613499"/>
              <a:chOff x="4411587" y="1503094"/>
              <a:chExt cx="629229" cy="613499"/>
            </a:xfrm>
          </p:grpSpPr>
          <p:sp>
            <p:nvSpPr>
              <p:cNvPr id="18" name="Trapèze 17">
                <a:extLst>
                  <a:ext uri="{FF2B5EF4-FFF2-40B4-BE49-F238E27FC236}">
                    <a16:creationId xmlns:a16="http://schemas.microsoft.com/office/drawing/2014/main" id="{406607C5-B33A-4AF0-B896-3E4B5002A8FF}"/>
                  </a:ext>
                </a:extLst>
              </p:cNvPr>
              <p:cNvSpPr/>
              <p:nvPr/>
            </p:nvSpPr>
            <p:spPr>
              <a:xfrm rot="12385804">
                <a:off x="4719904" y="1652083"/>
                <a:ext cx="320912" cy="464510"/>
              </a:xfrm>
              <a:prstGeom prst="trapezoid">
                <a:avLst/>
              </a:prstGeom>
              <a:solidFill>
                <a:schemeClr val="accent5">
                  <a:lumMod val="40000"/>
                  <a:lumOff val="6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3854523-33BE-42B1-B9A9-20549BCF149E}"/>
                  </a:ext>
                </a:extLst>
              </p:cNvPr>
              <p:cNvSpPr txBox="1"/>
              <p:nvPr/>
            </p:nvSpPr>
            <p:spPr>
              <a:xfrm rot="17685037">
                <a:off x="4311559" y="160312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rsm</a:t>
                </a:r>
                <a:endParaRPr lang="en-US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911B207-416D-48A4-912E-930C428A779C}"/>
              </a:ext>
            </a:extLst>
          </p:cNvPr>
          <p:cNvSpPr txBox="1"/>
          <p:nvPr/>
        </p:nvSpPr>
        <p:spPr>
          <a:xfrm rot="16200000">
            <a:off x="2438231" y="1802799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Out-of-plane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F51297D-7EB8-468C-B22E-DB6B0C1F3D5C}"/>
              </a:ext>
            </a:extLst>
          </p:cNvPr>
          <p:cNvCxnSpPr>
            <a:cxnSpLocks/>
          </p:cNvCxnSpPr>
          <p:nvPr/>
        </p:nvCxnSpPr>
        <p:spPr>
          <a:xfrm flipV="1">
            <a:off x="2850455" y="1410973"/>
            <a:ext cx="0" cy="1008112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915EE89-3DB2-4B85-98A1-B374B0AAA57A}"/>
              </a:ext>
            </a:extLst>
          </p:cNvPr>
          <p:cNvCxnSpPr>
            <a:cxnSpLocks/>
          </p:cNvCxnSpPr>
          <p:nvPr/>
        </p:nvCxnSpPr>
        <p:spPr>
          <a:xfrm>
            <a:off x="5440088" y="4797152"/>
            <a:ext cx="14478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5D412C5-EF6B-481C-8E9C-030F18BB37EE}"/>
              </a:ext>
            </a:extLst>
          </p:cNvPr>
          <p:cNvSpPr txBox="1"/>
          <p:nvPr/>
        </p:nvSpPr>
        <p:spPr>
          <a:xfrm>
            <a:off x="5718549" y="4519922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In-plane</a:t>
            </a:r>
          </a:p>
        </p:txBody>
      </p:sp>
    </p:spTree>
    <p:extLst>
      <p:ext uri="{BB962C8B-B14F-4D97-AF65-F5344CB8AC3E}">
        <p14:creationId xmlns:p14="http://schemas.microsoft.com/office/powerpoint/2010/main" val="1649240664"/>
      </p:ext>
    </p:extLst>
  </p:cSld>
  <p:clrMapOvr>
    <a:masterClrMapping/>
  </p:clrMapOvr>
  <p:transition advTm="27035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E2AE68-561B-48A4-9A3E-CAFA484E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7" t="108857" r="-3467" b="-108857"/>
          <a:stretch/>
        </p:blipFill>
        <p:spPr>
          <a:xfrm>
            <a:off x="1109782" y="1779781"/>
            <a:ext cx="3410169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270A0F-D2F8-4EBA-9CAA-44EB3BD91B99}"/>
              </a:ext>
            </a:extLst>
          </p:cNvPr>
          <p:cNvSpPr txBox="1"/>
          <p:nvPr/>
        </p:nvSpPr>
        <p:spPr>
          <a:xfrm>
            <a:off x="51209" y="73372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Lattice parameters determination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E323059-1692-400A-9E84-EDB7557173C9}"/>
              </a:ext>
            </a:extLst>
          </p:cNvPr>
          <p:cNvGrpSpPr/>
          <p:nvPr/>
        </p:nvGrpSpPr>
        <p:grpSpPr>
          <a:xfrm>
            <a:off x="7857" y="2643948"/>
            <a:ext cx="3318190" cy="1756258"/>
            <a:chOff x="2456161" y="1024670"/>
            <a:chExt cx="3318190" cy="17562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9C86144-323E-4574-B3E2-7E8740BE2909}"/>
                </a:ext>
              </a:extLst>
            </p:cNvPr>
            <p:cNvSpPr/>
            <p:nvPr/>
          </p:nvSpPr>
          <p:spPr>
            <a:xfrm>
              <a:off x="3714327" y="2044182"/>
              <a:ext cx="353617" cy="7367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rapèze 3">
              <a:extLst>
                <a:ext uri="{FF2B5EF4-FFF2-40B4-BE49-F238E27FC236}">
                  <a16:creationId xmlns:a16="http://schemas.microsoft.com/office/drawing/2014/main" id="{2D0C7ADC-FAAE-4B93-A1E7-86B879DC4444}"/>
                </a:ext>
              </a:extLst>
            </p:cNvPr>
            <p:cNvSpPr/>
            <p:nvPr/>
          </p:nvSpPr>
          <p:spPr>
            <a:xfrm>
              <a:off x="2992738" y="1905095"/>
              <a:ext cx="1796793" cy="155753"/>
            </a:xfrm>
            <a:prstGeom prst="trapezoid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èze 19">
              <a:extLst>
                <a:ext uri="{FF2B5EF4-FFF2-40B4-BE49-F238E27FC236}">
                  <a16:creationId xmlns:a16="http://schemas.microsoft.com/office/drawing/2014/main" id="{3040D8F4-F5FB-4820-8DBF-198241BA61B3}"/>
                </a:ext>
              </a:extLst>
            </p:cNvPr>
            <p:cNvSpPr/>
            <p:nvPr/>
          </p:nvSpPr>
          <p:spPr>
            <a:xfrm>
              <a:off x="3027580" y="1413160"/>
              <a:ext cx="1706439" cy="503672"/>
            </a:xfrm>
            <a:prstGeom prst="trapezoid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F15F99C-CF21-4950-A258-FBECAFB213C8}"/>
                </a:ext>
              </a:extLst>
            </p:cNvPr>
            <p:cNvSpPr txBox="1"/>
            <p:nvPr/>
          </p:nvSpPr>
          <p:spPr>
            <a:xfrm>
              <a:off x="4019843" y="2244714"/>
              <a:ext cx="912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70C0"/>
                  </a:solidFill>
                </a:rPr>
                <a:t>GaN</a:t>
              </a:r>
              <a:r>
                <a:rPr lang="en-US" sz="1200" b="1" dirty="0">
                  <a:solidFill>
                    <a:srgbClr val="0070C0"/>
                  </a:solidFill>
                </a:rPr>
                <a:t> pillar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9A933D8-0972-4CC9-B59D-56B01E2BBC44}"/>
                </a:ext>
              </a:extLst>
            </p:cNvPr>
            <p:cNvSpPr txBox="1"/>
            <p:nvPr/>
          </p:nvSpPr>
          <p:spPr>
            <a:xfrm>
              <a:off x="4716048" y="1781724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FFFF"/>
                  </a:solidFill>
                </a:rPr>
                <a:t>Al</a:t>
              </a:r>
              <a:r>
                <a:rPr lang="en-US" sz="1200" b="1" baseline="-25000" dirty="0">
                  <a:solidFill>
                    <a:srgbClr val="00FFFF"/>
                  </a:solidFill>
                </a:rPr>
                <a:t>0.15</a:t>
              </a:r>
              <a:r>
                <a:rPr lang="en-US" sz="1200" b="1" dirty="0">
                  <a:solidFill>
                    <a:srgbClr val="00FFFF"/>
                  </a:solidFill>
                </a:rPr>
                <a:t>Ga</a:t>
              </a:r>
              <a:r>
                <a:rPr lang="en-US" sz="1200" b="1" baseline="-25000" dirty="0">
                  <a:solidFill>
                    <a:srgbClr val="00FFFF"/>
                  </a:solidFill>
                </a:rPr>
                <a:t>0.85</a:t>
              </a:r>
              <a:r>
                <a:rPr lang="en-US" sz="1200" b="1" dirty="0">
                  <a:solidFill>
                    <a:srgbClr val="00FFFF"/>
                  </a:solidFill>
                </a:rPr>
                <a:t>N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9961AC-13C4-4965-9E83-D51A0B034C63}"/>
                </a:ext>
              </a:extLst>
            </p:cNvPr>
            <p:cNvSpPr txBox="1"/>
            <p:nvPr/>
          </p:nvSpPr>
          <p:spPr>
            <a:xfrm>
              <a:off x="4665857" y="1434842"/>
              <a:ext cx="1058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FF00"/>
                  </a:solidFill>
                </a:rPr>
                <a:t>Al</a:t>
              </a:r>
              <a:r>
                <a:rPr lang="en-US" sz="1200" b="1" baseline="-25000" dirty="0">
                  <a:solidFill>
                    <a:srgbClr val="00FF00"/>
                  </a:solidFill>
                </a:rPr>
                <a:t>0.83</a:t>
              </a:r>
              <a:r>
                <a:rPr lang="en-US" sz="1200" b="1" dirty="0">
                  <a:solidFill>
                    <a:srgbClr val="00FF00"/>
                  </a:solidFill>
                </a:rPr>
                <a:t>Ga</a:t>
              </a:r>
              <a:r>
                <a:rPr lang="en-US" sz="1200" b="1" baseline="-25000" dirty="0">
                  <a:solidFill>
                    <a:srgbClr val="00FF00"/>
                  </a:solidFill>
                </a:rPr>
                <a:t>0.17</a:t>
              </a:r>
              <a:r>
                <a:rPr lang="en-US" sz="1200" b="1" dirty="0">
                  <a:solidFill>
                    <a:srgbClr val="00FF00"/>
                  </a:solidFill>
                </a:rPr>
                <a:t>N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FDD430DF-F5CE-4ADB-A785-FB1CB8C45E44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1340768"/>
              <a:ext cx="1447800" cy="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2E37471-5E2B-4D40-A8BA-402407F85E25}"/>
                </a:ext>
              </a:extLst>
            </p:cNvPr>
            <p:cNvSpPr txBox="1"/>
            <p:nvPr/>
          </p:nvSpPr>
          <p:spPr>
            <a:xfrm>
              <a:off x="3507855" y="1024670"/>
              <a:ext cx="766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20µm</a:t>
              </a: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5E213992-38C2-47D9-B2CE-1BC59FAA9B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235" y="1394002"/>
              <a:ext cx="0" cy="72008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39B54E5-7A02-4CA3-894F-8E907A365D75}"/>
                </a:ext>
              </a:extLst>
            </p:cNvPr>
            <p:cNvSpPr txBox="1"/>
            <p:nvPr/>
          </p:nvSpPr>
          <p:spPr>
            <a:xfrm rot="16200000">
              <a:off x="2321669" y="1571650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2µm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A7ED11D-3F81-423C-B7A4-34BCF7CF9715}"/>
              </a:ext>
            </a:extLst>
          </p:cNvPr>
          <p:cNvGrpSpPr/>
          <p:nvPr/>
        </p:nvGrpSpPr>
        <p:grpSpPr>
          <a:xfrm>
            <a:off x="4424969" y="668614"/>
            <a:ext cx="3457206" cy="4320000"/>
            <a:chOff x="4433818" y="977383"/>
            <a:chExt cx="3457206" cy="4320000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0A6B6455-FC88-47D5-A1EA-F6EBF7D88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818" y="977383"/>
              <a:ext cx="3457206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8D007D53-2271-42B4-8ED8-F986740C724C}"/>
                </a:ext>
              </a:extLst>
            </p:cNvPr>
            <p:cNvGrpSpPr/>
            <p:nvPr/>
          </p:nvGrpSpPr>
          <p:grpSpPr>
            <a:xfrm>
              <a:off x="5295900" y="4554759"/>
              <a:ext cx="1447800" cy="277230"/>
              <a:chOff x="4756487" y="5208781"/>
              <a:chExt cx="1447800" cy="277230"/>
            </a:xfrm>
          </p:grpSpPr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id="{76EB5C44-774D-4FC8-A88F-2996C0936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6487" y="5486011"/>
                <a:ext cx="1447800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57733E0-AFEC-49C4-9E0A-D33FD1545C08}"/>
                  </a:ext>
                </a:extLst>
              </p:cNvPr>
              <p:cNvSpPr txBox="1"/>
              <p:nvPr/>
            </p:nvSpPr>
            <p:spPr>
              <a:xfrm>
                <a:off x="5034948" y="5208781"/>
                <a:ext cx="7761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In-plane</a:t>
                </a:r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AFAD7178-B6A5-46A7-B260-7D1E0084BA27}"/>
                </a:ext>
              </a:extLst>
            </p:cNvPr>
            <p:cNvGrpSpPr/>
            <p:nvPr/>
          </p:nvGrpSpPr>
          <p:grpSpPr>
            <a:xfrm>
              <a:off x="4965013" y="2367963"/>
              <a:ext cx="277067" cy="1101584"/>
              <a:chOff x="4139952" y="2992814"/>
              <a:chExt cx="277067" cy="1101584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9898519-51F9-414D-9D4A-ED8AE6BC1742}"/>
                  </a:ext>
                </a:extLst>
              </p:cNvPr>
              <p:cNvSpPr txBox="1"/>
              <p:nvPr/>
            </p:nvSpPr>
            <p:spPr>
              <a:xfrm rot="16200000">
                <a:off x="3727728" y="3405106"/>
                <a:ext cx="1101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Out-of-plane</a:t>
                </a:r>
              </a:p>
            </p:txBody>
          </p:sp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085BDCC2-40A3-4733-8A31-48939771DF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9952" y="3013280"/>
                <a:ext cx="0" cy="100811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F000EF4-ED5B-46EC-9969-70ED8AEE9C44}"/>
              </a:ext>
            </a:extLst>
          </p:cNvPr>
          <p:cNvSpPr txBox="1"/>
          <p:nvPr/>
        </p:nvSpPr>
        <p:spPr>
          <a:xfrm>
            <a:off x="463850" y="4988614"/>
            <a:ext cx="841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FF00"/>
                </a:solidFill>
              </a:rPr>
              <a:t>Al</a:t>
            </a:r>
            <a:r>
              <a:rPr lang="en-US" sz="1800" baseline="-25000" dirty="0">
                <a:solidFill>
                  <a:srgbClr val="00FF00"/>
                </a:solidFill>
              </a:rPr>
              <a:t>0.83</a:t>
            </a:r>
            <a:r>
              <a:rPr lang="en-US" sz="1800" dirty="0">
                <a:solidFill>
                  <a:srgbClr val="00FF00"/>
                </a:solidFill>
              </a:rPr>
              <a:t>Ga</a:t>
            </a:r>
            <a:r>
              <a:rPr lang="en-US" sz="1800" baseline="-25000" dirty="0">
                <a:solidFill>
                  <a:srgbClr val="00FF00"/>
                </a:solidFill>
              </a:rPr>
              <a:t>0.17</a:t>
            </a:r>
            <a:r>
              <a:rPr lang="en-US" sz="1800" dirty="0">
                <a:solidFill>
                  <a:srgbClr val="00FF00"/>
                </a:solidFill>
              </a:rPr>
              <a:t>N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FFFF"/>
                </a:solidFill>
              </a:rPr>
              <a:t>Al</a:t>
            </a:r>
            <a:r>
              <a:rPr lang="en-US" sz="1800" baseline="-25000" dirty="0">
                <a:solidFill>
                  <a:srgbClr val="00FFFF"/>
                </a:solidFill>
              </a:rPr>
              <a:t>0.15</a:t>
            </a:r>
            <a:r>
              <a:rPr lang="en-US" sz="1800" dirty="0">
                <a:solidFill>
                  <a:srgbClr val="00FFFF"/>
                </a:solidFill>
              </a:rPr>
              <a:t>Ga</a:t>
            </a:r>
            <a:r>
              <a:rPr lang="en-US" sz="1800" baseline="-25000" dirty="0">
                <a:solidFill>
                  <a:srgbClr val="00FFFF"/>
                </a:solidFill>
              </a:rPr>
              <a:t>0.85</a:t>
            </a:r>
            <a:r>
              <a:rPr lang="en-US" sz="1800" dirty="0">
                <a:solidFill>
                  <a:srgbClr val="00FFFF"/>
                </a:solidFill>
              </a:rPr>
              <a:t>N </a:t>
            </a:r>
            <a:r>
              <a:rPr lang="en-US" sz="1800" dirty="0"/>
              <a:t>have same in-plane parameters; </a:t>
            </a:r>
            <a:r>
              <a:rPr lang="en-US" sz="1800" dirty="0">
                <a:solidFill>
                  <a:srgbClr val="00FF00"/>
                </a:solidFill>
              </a:rPr>
              <a:t>Al</a:t>
            </a:r>
            <a:r>
              <a:rPr lang="en-US" sz="1800" baseline="-25000" dirty="0">
                <a:solidFill>
                  <a:srgbClr val="00FF00"/>
                </a:solidFill>
              </a:rPr>
              <a:t>0.83</a:t>
            </a:r>
            <a:r>
              <a:rPr lang="en-US" sz="1800" dirty="0">
                <a:solidFill>
                  <a:srgbClr val="00FF00"/>
                </a:solidFill>
              </a:rPr>
              <a:t>Ga</a:t>
            </a:r>
            <a:r>
              <a:rPr lang="en-US" sz="1800" baseline="-25000" dirty="0">
                <a:solidFill>
                  <a:srgbClr val="00FF00"/>
                </a:solidFill>
              </a:rPr>
              <a:t>0.17</a:t>
            </a:r>
            <a:r>
              <a:rPr lang="en-US" sz="1800" dirty="0">
                <a:solidFill>
                  <a:srgbClr val="00FF00"/>
                </a:solidFill>
              </a:rPr>
              <a:t>N </a:t>
            </a:r>
            <a:r>
              <a:rPr lang="en-US" sz="1800" dirty="0"/>
              <a:t>fully relaxed</a:t>
            </a:r>
          </a:p>
          <a:p>
            <a:endParaRPr lang="en-US" sz="1800" dirty="0"/>
          </a:p>
          <a:p>
            <a:r>
              <a:rPr lang="en-US" dirty="0"/>
              <a:t>Compressive strain of </a:t>
            </a:r>
            <a:r>
              <a:rPr lang="en-US" sz="1800" dirty="0">
                <a:solidFill>
                  <a:srgbClr val="00FFFF"/>
                </a:solidFill>
              </a:rPr>
              <a:t>Al</a:t>
            </a:r>
            <a:r>
              <a:rPr lang="en-US" sz="1800" baseline="-25000" dirty="0">
                <a:solidFill>
                  <a:srgbClr val="00FFFF"/>
                </a:solidFill>
              </a:rPr>
              <a:t>0.15</a:t>
            </a:r>
            <a:r>
              <a:rPr lang="en-US" sz="1800" dirty="0">
                <a:solidFill>
                  <a:srgbClr val="00FFFF"/>
                </a:solidFill>
              </a:rPr>
              <a:t>Ga</a:t>
            </a:r>
            <a:r>
              <a:rPr lang="en-US" sz="1800" baseline="-25000" dirty="0">
                <a:solidFill>
                  <a:srgbClr val="00FFFF"/>
                </a:solidFill>
              </a:rPr>
              <a:t>0.85</a:t>
            </a:r>
            <a:r>
              <a:rPr lang="en-US" sz="1800" dirty="0">
                <a:solidFill>
                  <a:srgbClr val="00FFFF"/>
                </a:solidFill>
              </a:rPr>
              <a:t>N </a:t>
            </a:r>
            <a:r>
              <a:rPr lang="en-US" sz="1800" dirty="0"/>
              <a:t>on</a:t>
            </a:r>
            <a:r>
              <a:rPr lang="en-US" sz="1800" dirty="0">
                <a:solidFill>
                  <a:srgbClr val="00FFFF"/>
                </a:solidFill>
              </a:rPr>
              <a:t> </a:t>
            </a:r>
            <a:r>
              <a:rPr lang="en-US" sz="1800" dirty="0">
                <a:solidFill>
                  <a:srgbClr val="00FF00"/>
                </a:solidFill>
              </a:rPr>
              <a:t>Al</a:t>
            </a:r>
            <a:r>
              <a:rPr lang="en-US" sz="1800" baseline="-25000" dirty="0">
                <a:solidFill>
                  <a:srgbClr val="00FF00"/>
                </a:solidFill>
              </a:rPr>
              <a:t>0.83</a:t>
            </a:r>
            <a:r>
              <a:rPr lang="en-US" sz="1800" dirty="0">
                <a:solidFill>
                  <a:srgbClr val="00FF00"/>
                </a:solidFill>
              </a:rPr>
              <a:t>Ga</a:t>
            </a:r>
            <a:r>
              <a:rPr lang="en-US" sz="1800" baseline="-25000" dirty="0">
                <a:solidFill>
                  <a:srgbClr val="00FF00"/>
                </a:solidFill>
              </a:rPr>
              <a:t>0.17</a:t>
            </a:r>
            <a:r>
              <a:rPr lang="en-US" sz="1800" dirty="0">
                <a:solidFill>
                  <a:srgbClr val="00FF00"/>
                </a:solidFill>
              </a:rPr>
              <a:t>N</a:t>
            </a:r>
            <a:r>
              <a:rPr lang="en-US" sz="1800" dirty="0"/>
              <a:t>:</a:t>
            </a:r>
            <a:r>
              <a:rPr lang="en-US" sz="1800" dirty="0">
                <a:solidFill>
                  <a:srgbClr val="00FF00"/>
                </a:solidFill>
              </a:rPr>
              <a:t> </a:t>
            </a:r>
            <a:r>
              <a:rPr lang="en-US" sz="1800" dirty="0"/>
              <a:t>out-of-plane dilatation </a:t>
            </a:r>
          </a:p>
          <a:p>
            <a:endParaRPr lang="en-US" sz="1800" dirty="0">
              <a:solidFill>
                <a:srgbClr val="00FFFF"/>
              </a:solidFill>
            </a:endParaRPr>
          </a:p>
          <a:p>
            <a:r>
              <a:rPr lang="en-US" sz="1800" dirty="0">
                <a:solidFill>
                  <a:srgbClr val="00FF00"/>
                </a:solidFill>
              </a:rPr>
              <a:t> </a:t>
            </a:r>
            <a:endParaRPr lang="en-US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2E77-773F-421D-B7BD-227B3DE88415}"/>
              </a:ext>
            </a:extLst>
          </p:cNvPr>
          <p:cNvCxnSpPr/>
          <p:nvPr/>
        </p:nvCxnSpPr>
        <p:spPr>
          <a:xfrm>
            <a:off x="6341687" y="908720"/>
            <a:ext cx="0" cy="3614269"/>
          </a:xfrm>
          <a:prstGeom prst="line">
            <a:avLst/>
          </a:prstGeom>
          <a:ln w="158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A0F8225-59A6-4B9D-920B-E1EABD8570EE}"/>
              </a:ext>
            </a:extLst>
          </p:cNvPr>
          <p:cNvCxnSpPr>
            <a:cxnSpLocks/>
          </p:cNvCxnSpPr>
          <p:nvPr/>
        </p:nvCxnSpPr>
        <p:spPr>
          <a:xfrm flipV="1">
            <a:off x="4788024" y="3775592"/>
            <a:ext cx="2880320" cy="1"/>
          </a:xfrm>
          <a:prstGeom prst="line">
            <a:avLst/>
          </a:prstGeom>
          <a:ln w="158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111252"/>
      </p:ext>
    </p:extLst>
  </p:cSld>
  <p:clrMapOvr>
    <a:masterClrMapping/>
  </p:clrMapOvr>
  <p:transition advTm="27035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ACDDF5D-D5DA-424A-9E19-4463F957B16F}"/>
              </a:ext>
            </a:extLst>
          </p:cNvPr>
          <p:cNvSpPr txBox="1"/>
          <p:nvPr/>
        </p:nvSpPr>
        <p:spPr>
          <a:xfrm>
            <a:off x="228751" y="76800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Crystalline quality</a:t>
            </a:r>
          </a:p>
        </p:txBody>
      </p:sp>
      <p:grpSp>
        <p:nvGrpSpPr>
          <p:cNvPr id="29" name="Group 31">
            <a:extLst>
              <a:ext uri="{FF2B5EF4-FFF2-40B4-BE49-F238E27FC236}">
                <a16:creationId xmlns:a16="http://schemas.microsoft.com/office/drawing/2014/main" id="{93ACCF8C-823D-4A09-8684-90A940F888B5}"/>
              </a:ext>
            </a:extLst>
          </p:cNvPr>
          <p:cNvGrpSpPr>
            <a:grpSpLocks/>
          </p:cNvGrpSpPr>
          <p:nvPr/>
        </p:nvGrpSpPr>
        <p:grpSpPr bwMode="auto">
          <a:xfrm>
            <a:off x="-12028" y="2160501"/>
            <a:ext cx="5043486" cy="2098675"/>
            <a:chOff x="382" y="1972"/>
            <a:chExt cx="3178" cy="1322"/>
          </a:xfrm>
        </p:grpSpPr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C190E842-0F81-4ABD-BD3E-0340A691E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" y="2976"/>
              <a:ext cx="2359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fr-FR"/>
                <a:t>substrate</a:t>
              </a: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3A862340-0A46-4E6F-9A64-50262E8DC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" y="2614"/>
              <a:ext cx="590" cy="362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fr-FR"/>
            </a:p>
          </p:txBody>
        </p:sp>
        <p:sp>
          <p:nvSpPr>
            <p:cNvPr id="36" name="Rectangle 34">
              <a:extLst>
                <a:ext uri="{FF2B5EF4-FFF2-40B4-BE49-F238E27FC236}">
                  <a16:creationId xmlns:a16="http://schemas.microsoft.com/office/drawing/2014/main" id="{423AFCD9-5895-47B9-9789-9F68EADB4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2614"/>
              <a:ext cx="590" cy="362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fr-FR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7A7C4F92-E19E-489E-B6DD-0654A8138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614"/>
              <a:ext cx="590" cy="362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fr-FR"/>
            </a:p>
          </p:txBody>
        </p:sp>
        <p:sp>
          <p:nvSpPr>
            <p:cNvPr id="44" name="Line 36">
              <a:extLst>
                <a:ext uri="{FF2B5EF4-FFF2-40B4-BE49-F238E27FC236}">
                  <a16:creationId xmlns:a16="http://schemas.microsoft.com/office/drawing/2014/main" id="{FA882849-6E99-42B8-88AA-20D6EE57D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" y="2614"/>
              <a:ext cx="31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37">
              <a:extLst>
                <a:ext uri="{FF2B5EF4-FFF2-40B4-BE49-F238E27FC236}">
                  <a16:creationId xmlns:a16="http://schemas.microsoft.com/office/drawing/2014/main" id="{3768755E-6E98-4A12-9772-40AF444B04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2614"/>
              <a:ext cx="545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38">
              <a:extLst>
                <a:ext uri="{FF2B5EF4-FFF2-40B4-BE49-F238E27FC236}">
                  <a16:creationId xmlns:a16="http://schemas.microsoft.com/office/drawing/2014/main" id="{4E4BF5A1-2326-4BE4-87C3-CB0B564CF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1" y="2704"/>
              <a:ext cx="59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39">
              <a:extLst>
                <a:ext uri="{FF2B5EF4-FFF2-40B4-BE49-F238E27FC236}">
                  <a16:creationId xmlns:a16="http://schemas.microsoft.com/office/drawing/2014/main" id="{FEC30377-B74C-4B3F-9095-F48DF9059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1" y="2795"/>
              <a:ext cx="59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40">
              <a:extLst>
                <a:ext uri="{FF2B5EF4-FFF2-40B4-BE49-F238E27FC236}">
                  <a16:creationId xmlns:a16="http://schemas.microsoft.com/office/drawing/2014/main" id="{2FB3FB2E-4ECF-48C9-B91F-68C99637E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1" y="2886"/>
              <a:ext cx="317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1">
              <a:extLst>
                <a:ext uri="{FF2B5EF4-FFF2-40B4-BE49-F238E27FC236}">
                  <a16:creationId xmlns:a16="http://schemas.microsoft.com/office/drawing/2014/main" id="{7C8D3EB5-80BA-492E-A735-608406C9B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704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42">
              <a:extLst>
                <a:ext uri="{FF2B5EF4-FFF2-40B4-BE49-F238E27FC236}">
                  <a16:creationId xmlns:a16="http://schemas.microsoft.com/office/drawing/2014/main" id="{128481C0-348A-4264-8398-0990764C8E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795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43">
              <a:extLst>
                <a:ext uri="{FF2B5EF4-FFF2-40B4-BE49-F238E27FC236}">
                  <a16:creationId xmlns:a16="http://schemas.microsoft.com/office/drawing/2014/main" id="{4F81CA33-4EDB-41A6-86B9-17A8B3F2EB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Rectangle 44">
              <a:extLst>
                <a:ext uri="{FF2B5EF4-FFF2-40B4-BE49-F238E27FC236}">
                  <a16:creationId xmlns:a16="http://schemas.microsoft.com/office/drawing/2014/main" id="{1795B5E0-DC88-4036-A871-8E80ADEC3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" y="2614"/>
              <a:ext cx="590" cy="362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fr-FR"/>
            </a:p>
          </p:txBody>
        </p:sp>
        <p:sp>
          <p:nvSpPr>
            <p:cNvPr id="53" name="Line 45">
              <a:extLst>
                <a:ext uri="{FF2B5EF4-FFF2-40B4-BE49-F238E27FC236}">
                  <a16:creationId xmlns:a16="http://schemas.microsoft.com/office/drawing/2014/main" id="{96BC1B61-E4A0-4D31-AFB8-F4E3DF5625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2" y="2614"/>
              <a:ext cx="31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46">
              <a:extLst>
                <a:ext uri="{FF2B5EF4-FFF2-40B4-BE49-F238E27FC236}">
                  <a16:creationId xmlns:a16="http://schemas.microsoft.com/office/drawing/2014/main" id="{777E76BA-A855-4F2C-BAF7-73E796B2C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5" y="2614"/>
              <a:ext cx="545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47">
              <a:extLst>
                <a:ext uri="{FF2B5EF4-FFF2-40B4-BE49-F238E27FC236}">
                  <a16:creationId xmlns:a16="http://schemas.microsoft.com/office/drawing/2014/main" id="{F82BD4A7-CE1C-45BE-B256-59EB21191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" y="2704"/>
              <a:ext cx="59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48">
              <a:extLst>
                <a:ext uri="{FF2B5EF4-FFF2-40B4-BE49-F238E27FC236}">
                  <a16:creationId xmlns:a16="http://schemas.microsoft.com/office/drawing/2014/main" id="{B980039B-ABBC-4A1C-A0DA-D77076EDB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" y="2795"/>
              <a:ext cx="59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49">
              <a:extLst>
                <a:ext uri="{FF2B5EF4-FFF2-40B4-BE49-F238E27FC236}">
                  <a16:creationId xmlns:a16="http://schemas.microsoft.com/office/drawing/2014/main" id="{AF47C552-F0B2-40DA-B040-7F7780E81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" y="2886"/>
              <a:ext cx="317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50">
              <a:extLst>
                <a:ext uri="{FF2B5EF4-FFF2-40B4-BE49-F238E27FC236}">
                  <a16:creationId xmlns:a16="http://schemas.microsoft.com/office/drawing/2014/main" id="{76E924D3-B771-4C9F-8006-315EDEB13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0" y="2614"/>
              <a:ext cx="363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51">
              <a:extLst>
                <a:ext uri="{FF2B5EF4-FFF2-40B4-BE49-F238E27FC236}">
                  <a16:creationId xmlns:a16="http://schemas.microsoft.com/office/drawing/2014/main" id="{9C609D46-6322-4612-A4E4-D16E8ABBC7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0" y="2659"/>
              <a:ext cx="59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52">
              <a:extLst>
                <a:ext uri="{FF2B5EF4-FFF2-40B4-BE49-F238E27FC236}">
                  <a16:creationId xmlns:a16="http://schemas.microsoft.com/office/drawing/2014/main" id="{FBC1CBE9-5688-4CB3-BA26-A2B48E9D75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0" y="2750"/>
              <a:ext cx="59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53">
              <a:extLst>
                <a:ext uri="{FF2B5EF4-FFF2-40B4-BE49-F238E27FC236}">
                  <a16:creationId xmlns:a16="http://schemas.microsoft.com/office/drawing/2014/main" id="{B8502F6A-FC07-43A8-9A48-F78BF125B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0" y="2840"/>
              <a:ext cx="59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54">
              <a:extLst>
                <a:ext uri="{FF2B5EF4-FFF2-40B4-BE49-F238E27FC236}">
                  <a16:creationId xmlns:a16="http://schemas.microsoft.com/office/drawing/2014/main" id="{832B234B-EFD8-4CBF-B3FF-46C877F413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8" y="2931"/>
              <a:ext cx="18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55">
              <a:extLst>
                <a:ext uri="{FF2B5EF4-FFF2-40B4-BE49-F238E27FC236}">
                  <a16:creationId xmlns:a16="http://schemas.microsoft.com/office/drawing/2014/main" id="{D8A0E86E-ECF9-422A-A136-F2D3AAB1A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1" y="2478"/>
              <a:ext cx="59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Text Box 56">
              <a:extLst>
                <a:ext uri="{FF2B5EF4-FFF2-40B4-BE49-F238E27FC236}">
                  <a16:creationId xmlns:a16="http://schemas.microsoft.com/office/drawing/2014/main" id="{EA63737D-2913-42E3-9563-70BC5BB40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" y="1972"/>
              <a:ext cx="68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fr-FR" sz="1400" b="1" dirty="0"/>
                <a:t>lateral </a:t>
              </a:r>
            </a:p>
            <a:p>
              <a:pPr algn="ctr" eaLnBrk="1" hangingPunct="1"/>
              <a:r>
                <a:rPr lang="en-US" altLang="fr-FR" sz="1400" b="1" dirty="0"/>
                <a:t>coherence</a:t>
              </a:r>
            </a:p>
            <a:p>
              <a:pPr algn="ctr" eaLnBrk="1" hangingPunct="1"/>
              <a:r>
                <a:rPr lang="en-US" altLang="fr-FR" sz="1400" b="1" dirty="0"/>
                <a:t>Length </a:t>
              </a:r>
              <a:r>
                <a:rPr lang="fr-FR" altLang="en-US" sz="1400" dirty="0"/>
                <a:t>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</a:t>
              </a:r>
              <a:endParaRPr lang="en-US" altLang="fr-FR" sz="1400" b="1" dirty="0"/>
            </a:p>
          </p:txBody>
        </p:sp>
        <p:sp>
          <p:nvSpPr>
            <p:cNvPr id="65" name="Line 57">
              <a:extLst>
                <a:ext uri="{FF2B5EF4-FFF2-40B4-BE49-F238E27FC236}">
                  <a16:creationId xmlns:a16="http://schemas.microsoft.com/office/drawing/2014/main" id="{698D4966-CC29-41EC-9FF0-0C4A36005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2614"/>
              <a:ext cx="0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Text Box 58">
              <a:extLst>
                <a:ext uri="{FF2B5EF4-FFF2-40B4-BE49-F238E27FC236}">
                  <a16:creationId xmlns:a16="http://schemas.microsoft.com/office/drawing/2014/main" id="{ABAB924B-BE98-4A28-A722-5F7976124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" y="2568"/>
              <a:ext cx="68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fr-FR" sz="1400" b="1" dirty="0"/>
                <a:t>vertical </a:t>
              </a:r>
            </a:p>
            <a:p>
              <a:pPr algn="ctr" eaLnBrk="1" hangingPunct="1"/>
              <a:r>
                <a:rPr lang="en-US" altLang="fr-FR" sz="1400" b="1" dirty="0"/>
                <a:t>coherence</a:t>
              </a:r>
            </a:p>
            <a:p>
              <a:pPr algn="ctr" eaLnBrk="1" hangingPunct="1"/>
              <a:r>
                <a:rPr lang="en-US" altLang="fr-FR" sz="1400" b="1" dirty="0"/>
                <a:t>Length </a:t>
              </a:r>
              <a:r>
                <a:rPr lang="fr-FR" altLang="en-US" sz="1400" dirty="0"/>
                <a:t>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</a:t>
              </a:r>
              <a:endParaRPr lang="en-US" altLang="fr-FR" sz="1400" b="1" dirty="0"/>
            </a:p>
          </p:txBody>
        </p:sp>
        <p:sp>
          <p:nvSpPr>
            <p:cNvPr id="67" name="Line 59">
              <a:extLst>
                <a:ext uri="{FF2B5EF4-FFF2-40B4-BE49-F238E27FC236}">
                  <a16:creationId xmlns:a16="http://schemas.microsoft.com/office/drawing/2014/main" id="{3CAF725B-3296-4105-B87F-0F6AF2BA4F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1" y="2251"/>
              <a:ext cx="136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Text Box 60">
              <a:extLst>
                <a:ext uri="{FF2B5EF4-FFF2-40B4-BE49-F238E27FC236}">
                  <a16:creationId xmlns:a16="http://schemas.microsoft.com/office/drawing/2014/main" id="{AA92823B-9496-4276-B35B-8713021D8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9" y="2069"/>
              <a:ext cx="5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fr-FR" sz="1400" b="1"/>
                <a:t>tilt angle</a:t>
              </a:r>
            </a:p>
          </p:txBody>
        </p:sp>
        <p:sp>
          <p:nvSpPr>
            <p:cNvPr id="69" name="Line 61">
              <a:extLst>
                <a:ext uri="{FF2B5EF4-FFF2-40B4-BE49-F238E27FC236}">
                  <a16:creationId xmlns:a16="http://schemas.microsoft.com/office/drawing/2014/main" id="{B25866FE-CCCA-42E4-A6D6-4053E6B13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44" y="2250"/>
              <a:ext cx="136" cy="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Arc 62">
              <a:extLst>
                <a:ext uri="{FF2B5EF4-FFF2-40B4-BE49-F238E27FC236}">
                  <a16:creationId xmlns:a16="http://schemas.microsoft.com/office/drawing/2014/main" id="{5D8E6D3E-F42E-4202-9111-22AB2099B0D1}"/>
                </a:ext>
              </a:extLst>
            </p:cNvPr>
            <p:cNvSpPr>
              <a:spLocks/>
            </p:cNvSpPr>
            <p:nvPr/>
          </p:nvSpPr>
          <p:spPr bwMode="auto">
            <a:xfrm rot="-2663788">
              <a:off x="2835" y="2296"/>
              <a:ext cx="292" cy="317"/>
            </a:xfrm>
            <a:custGeom>
              <a:avLst/>
              <a:gdLst>
                <a:gd name="T0" fmla="*/ 0 w 21420"/>
                <a:gd name="T1" fmla="*/ 0 h 21581"/>
                <a:gd name="T2" fmla="*/ 0 w 21420"/>
                <a:gd name="T3" fmla="*/ 0 h 21581"/>
                <a:gd name="T4" fmla="*/ 0 w 21420"/>
                <a:gd name="T5" fmla="*/ 0 h 21581"/>
                <a:gd name="T6" fmla="*/ 0 60000 65536"/>
                <a:gd name="T7" fmla="*/ 0 60000 65536"/>
                <a:gd name="T8" fmla="*/ 0 60000 65536"/>
                <a:gd name="T9" fmla="*/ 0 w 21420"/>
                <a:gd name="T10" fmla="*/ 0 h 21581"/>
                <a:gd name="T11" fmla="*/ 21420 w 21420"/>
                <a:gd name="T12" fmla="*/ 21581 h 215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20" h="21581" fill="none" extrusionOk="0">
                  <a:moveTo>
                    <a:pt x="914" y="0"/>
                  </a:moveTo>
                  <a:cubicBezTo>
                    <a:pt x="11413" y="445"/>
                    <a:pt x="20068" y="8381"/>
                    <a:pt x="21420" y="18801"/>
                  </a:cubicBezTo>
                </a:path>
                <a:path w="21420" h="21581" stroke="0" extrusionOk="0">
                  <a:moveTo>
                    <a:pt x="914" y="0"/>
                  </a:moveTo>
                  <a:cubicBezTo>
                    <a:pt x="11413" y="445"/>
                    <a:pt x="20068" y="8381"/>
                    <a:pt x="21420" y="18801"/>
                  </a:cubicBezTo>
                  <a:lnTo>
                    <a:pt x="0" y="21581"/>
                  </a:lnTo>
                  <a:lnTo>
                    <a:pt x="914" y="0"/>
                  </a:lnTo>
                  <a:close/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Line 63">
              <a:extLst>
                <a:ext uri="{FF2B5EF4-FFF2-40B4-BE49-F238E27FC236}">
                  <a16:creationId xmlns:a16="http://schemas.microsoft.com/office/drawing/2014/main" id="{447E1E82-50FB-494B-A925-8EB6B4B903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4" y="2251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AutoShape 64">
              <a:extLst>
                <a:ext uri="{FF2B5EF4-FFF2-40B4-BE49-F238E27FC236}">
                  <a16:creationId xmlns:a16="http://schemas.microsoft.com/office/drawing/2014/main" id="{E47DFD68-0DFE-477F-B42A-9ED13EEE2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2342"/>
              <a:ext cx="272" cy="136"/>
            </a:xfrm>
            <a:prstGeom prst="curvedRightArrow">
              <a:avLst>
                <a:gd name="adj1" fmla="val 20000"/>
                <a:gd name="adj2" fmla="val 40000"/>
                <a:gd name="adj3" fmla="val 6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73" name="Text Box 65">
              <a:extLst>
                <a:ext uri="{FF2B5EF4-FFF2-40B4-BE49-F238E27FC236}">
                  <a16:creationId xmlns:a16="http://schemas.microsoft.com/office/drawing/2014/main" id="{C46136F2-DE17-492A-90A7-92684BE89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2013"/>
              <a:ext cx="6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fr-FR" sz="1400" b="1"/>
                <a:t>twist angle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7ADF0D8-33E3-4128-BAFA-93E333B27DBE}"/>
              </a:ext>
            </a:extLst>
          </p:cNvPr>
          <p:cNvGrpSpPr/>
          <p:nvPr/>
        </p:nvGrpSpPr>
        <p:grpSpPr>
          <a:xfrm>
            <a:off x="5237832" y="2155886"/>
            <a:ext cx="3612396" cy="2355452"/>
            <a:chOff x="5237832" y="2155886"/>
            <a:chExt cx="3612396" cy="2355452"/>
          </a:xfrm>
        </p:grpSpPr>
        <p:sp>
          <p:nvSpPr>
            <p:cNvPr id="75" name="Line 148">
              <a:extLst>
                <a:ext uri="{FF2B5EF4-FFF2-40B4-BE49-F238E27FC236}">
                  <a16:creationId xmlns:a16="http://schemas.microsoft.com/office/drawing/2014/main" id="{D7D68CD1-0A7A-46E1-8F44-A623B29B1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7832" y="4360990"/>
              <a:ext cx="29015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6" name="Line 145">
              <a:extLst>
                <a:ext uri="{FF2B5EF4-FFF2-40B4-BE49-F238E27FC236}">
                  <a16:creationId xmlns:a16="http://schemas.microsoft.com/office/drawing/2014/main" id="{3B9C8BF4-0091-4D08-BA81-D035E9955B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98041" y="2356350"/>
              <a:ext cx="0" cy="20046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7" name="Oval 146">
              <a:extLst>
                <a:ext uri="{FF2B5EF4-FFF2-40B4-BE49-F238E27FC236}">
                  <a16:creationId xmlns:a16="http://schemas.microsoft.com/office/drawing/2014/main" id="{86088797-7ED8-4BC9-98B8-BBACE7B64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073" y="3559134"/>
              <a:ext cx="188979" cy="187935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Oval 147">
              <a:extLst>
                <a:ext uri="{FF2B5EF4-FFF2-40B4-BE49-F238E27FC236}">
                  <a16:creationId xmlns:a16="http://schemas.microsoft.com/office/drawing/2014/main" id="{0645F5B0-BF97-4C3D-95C5-E1569140C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073" y="2669575"/>
              <a:ext cx="188979" cy="187935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 altLang="en-US"/>
            </a:p>
          </p:txBody>
        </p:sp>
        <p:sp>
          <p:nvSpPr>
            <p:cNvPr id="79" name="Oval 149">
              <a:extLst>
                <a:ext uri="{FF2B5EF4-FFF2-40B4-BE49-F238E27FC236}">
                  <a16:creationId xmlns:a16="http://schemas.microsoft.com/office/drawing/2014/main" id="{B089C72B-FF24-4406-BC22-DFE9034E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735" y="3559134"/>
              <a:ext cx="188979" cy="187935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0" name="Line 150">
              <a:extLst>
                <a:ext uri="{FF2B5EF4-FFF2-40B4-BE49-F238E27FC236}">
                  <a16:creationId xmlns:a16="http://schemas.microsoft.com/office/drawing/2014/main" id="{8689E9AB-31E0-48EB-ACB3-0B737220922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7741" flipV="1">
              <a:off x="7446935" y="3503646"/>
              <a:ext cx="258242" cy="696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1" name="Line 151">
              <a:extLst>
                <a:ext uri="{FF2B5EF4-FFF2-40B4-BE49-F238E27FC236}">
                  <a16:creationId xmlns:a16="http://schemas.microsoft.com/office/drawing/2014/main" id="{DB28CE5C-2F63-4696-A217-D1DDAD873D0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6153493" y="3703218"/>
              <a:ext cx="3132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2" name="Line 152">
              <a:extLst>
                <a:ext uri="{FF2B5EF4-FFF2-40B4-BE49-F238E27FC236}">
                  <a16:creationId xmlns:a16="http://schemas.microsoft.com/office/drawing/2014/main" id="{59DC6E35-8915-4923-868C-56AAC180C6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32601" flipV="1">
              <a:off x="6453012" y="2642623"/>
              <a:ext cx="2397216" cy="16914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3" name="Line 156">
              <a:extLst>
                <a:ext uri="{FF2B5EF4-FFF2-40B4-BE49-F238E27FC236}">
                  <a16:creationId xmlns:a16="http://schemas.microsoft.com/office/drawing/2014/main" id="{A1701ED6-E847-4134-89D8-ADB6B2CA8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7971" y="3909946"/>
              <a:ext cx="3153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4" name="Line 157">
              <a:extLst>
                <a:ext uri="{FF2B5EF4-FFF2-40B4-BE49-F238E27FC236}">
                  <a16:creationId xmlns:a16="http://schemas.microsoft.com/office/drawing/2014/main" id="{F77D964B-6078-45A5-AA0A-7FA8E80DB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0384" y="3458902"/>
              <a:ext cx="3153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5" name="Text Box 158">
              <a:extLst>
                <a:ext uri="{FF2B5EF4-FFF2-40B4-BE49-F238E27FC236}">
                  <a16:creationId xmlns:a16="http://schemas.microsoft.com/office/drawing/2014/main" id="{92A08DC8-F9BC-4946-9812-F931A4BBD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0616" y="2155886"/>
              <a:ext cx="501160" cy="300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/>
                <a:t>Q</a:t>
              </a:r>
              <a:r>
                <a:rPr lang="fr-FR" altLang="en-US" baseline="-25000"/>
                <a:t>z</a:t>
              </a:r>
              <a:endParaRPr lang="en-GB" altLang="en-US"/>
            </a:p>
          </p:txBody>
        </p:sp>
        <p:sp>
          <p:nvSpPr>
            <p:cNvPr id="86" name="Text Box 159">
              <a:extLst>
                <a:ext uri="{FF2B5EF4-FFF2-40B4-BE49-F238E27FC236}">
                  <a16:creationId xmlns:a16="http://schemas.microsoft.com/office/drawing/2014/main" id="{4DEFC955-E624-4FBA-B99D-AED9D7595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4329" y="4210642"/>
              <a:ext cx="501160" cy="300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/>
                <a:t>Q</a:t>
              </a:r>
              <a:r>
                <a:rPr lang="fr-FR" altLang="en-US" baseline="-25000"/>
                <a:t>y</a:t>
              </a:r>
              <a:endParaRPr lang="en-GB" altLang="en-US"/>
            </a:p>
          </p:txBody>
        </p:sp>
        <p:sp>
          <p:nvSpPr>
            <p:cNvPr id="87" name="Text Box 160">
              <a:extLst>
                <a:ext uri="{FF2B5EF4-FFF2-40B4-BE49-F238E27FC236}">
                  <a16:creationId xmlns:a16="http://schemas.microsoft.com/office/drawing/2014/main" id="{B22E7E80-0963-424A-B645-808793BB3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8598" y="3547649"/>
              <a:ext cx="859281" cy="31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400" dirty="0"/>
                <a:t>f(1/L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</a:t>
              </a:r>
              <a:r>
                <a:rPr lang="fr-FR" altLang="en-US" sz="1400" dirty="0">
                  <a:sym typeface="Symbol" panose="05050102010706020507" pitchFamily="18" charset="2"/>
                </a:rPr>
                <a:t>)</a:t>
              </a:r>
              <a:endParaRPr lang="en-GB" altLang="en-US" sz="1400" dirty="0"/>
            </a:p>
          </p:txBody>
        </p:sp>
        <p:sp>
          <p:nvSpPr>
            <p:cNvPr id="88" name="Text Box 161">
              <a:extLst>
                <a:ext uri="{FF2B5EF4-FFF2-40B4-BE49-F238E27FC236}">
                  <a16:creationId xmlns:a16="http://schemas.microsoft.com/office/drawing/2014/main" id="{F6016BBC-5BF4-435B-85D9-C60EB3096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732" y="3158206"/>
              <a:ext cx="1369838" cy="31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400" dirty="0"/>
                <a:t>f(1/ 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</a:t>
              </a:r>
              <a:r>
                <a:rPr lang="fr-FR" altLang="en-US" sz="1400" dirty="0">
                  <a:sym typeface="Symbol" panose="05050102010706020507" pitchFamily="18" charset="2"/>
                </a:rPr>
                <a:t>, tilt)</a:t>
              </a:r>
              <a:endParaRPr lang="en-GB" altLang="en-US" sz="1400" baseline="-25000" dirty="0">
                <a:sym typeface="Symbol" panose="05050102010706020507" pitchFamily="18" charset="2"/>
              </a:endParaRPr>
            </a:p>
          </p:txBody>
        </p:sp>
        <p:sp>
          <p:nvSpPr>
            <p:cNvPr id="89" name="Text Box 163">
              <a:extLst>
                <a:ext uri="{FF2B5EF4-FFF2-40B4-BE49-F238E27FC236}">
                  <a16:creationId xmlns:a16="http://schemas.microsoft.com/office/drawing/2014/main" id="{5E0AF7A2-A891-4501-A48A-7761E23FB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124" y="3899505"/>
              <a:ext cx="1161021" cy="31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1400" dirty="0"/>
                <a:t>f(1/ 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</a:t>
              </a:r>
              <a:r>
                <a:rPr lang="fr-FR" altLang="en-US" sz="1400" dirty="0">
                  <a:sym typeface="Symbol" panose="05050102010706020507" pitchFamily="18" charset="2"/>
                </a:rPr>
                <a:t>)</a:t>
              </a:r>
              <a:endParaRPr lang="en-GB" altLang="en-US" sz="1400" baseline="-25000" dirty="0">
                <a:sym typeface="Symbol" panose="05050102010706020507" pitchFamily="18" charset="2"/>
              </a:endParaRPr>
            </a:p>
          </p:txBody>
        </p:sp>
        <p:sp>
          <p:nvSpPr>
            <p:cNvPr id="90" name="Text Box 164">
              <a:extLst>
                <a:ext uri="{FF2B5EF4-FFF2-40B4-BE49-F238E27FC236}">
                  <a16:creationId xmlns:a16="http://schemas.microsoft.com/office/drawing/2014/main" id="{C107939A-CD32-43A1-B805-F11CA84BA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0546" y="3404087"/>
              <a:ext cx="1029466" cy="31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400" dirty="0"/>
                <a:t>f(tilt)</a:t>
              </a:r>
              <a:endParaRPr lang="en-GB" altLang="en-US" sz="1400" dirty="0"/>
            </a:p>
          </p:txBody>
        </p:sp>
        <p:sp>
          <p:nvSpPr>
            <p:cNvPr id="91" name="Oval 170">
              <a:extLst>
                <a:ext uri="{FF2B5EF4-FFF2-40B4-BE49-F238E27FC236}">
                  <a16:creationId xmlns:a16="http://schemas.microsoft.com/office/drawing/2014/main" id="{633196F0-B596-4C34-8715-C7709CDEE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588" y="2669575"/>
              <a:ext cx="188979" cy="187935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B075C2F1-C449-452E-8B1E-31BD6642E2C7}"/>
              </a:ext>
            </a:extLst>
          </p:cNvPr>
          <p:cNvSpPr txBox="1"/>
          <p:nvPr/>
        </p:nvSpPr>
        <p:spPr>
          <a:xfrm>
            <a:off x="211983" y="1437652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Mosaic model for heteroepitaxial films microstructure</a:t>
            </a:r>
          </a:p>
        </p:txBody>
      </p:sp>
      <p:sp>
        <p:nvSpPr>
          <p:cNvPr id="92" name="Text Box 179">
            <a:extLst>
              <a:ext uri="{FF2B5EF4-FFF2-40B4-BE49-F238E27FC236}">
                <a16:creationId xmlns:a16="http://schemas.microsoft.com/office/drawing/2014/main" id="{30FD2CE6-326D-4E05-9E45-5852B9B0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257" y="2530389"/>
            <a:ext cx="52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en-US" dirty="0" err="1"/>
              <a:t>Q</a:t>
            </a:r>
            <a:r>
              <a:rPr lang="fr-FR" altLang="en-US" baseline="-25000" dirty="0" err="1"/>
              <a:t>x</a:t>
            </a:r>
            <a:endParaRPr lang="en-GB" altLang="en-US" dirty="0"/>
          </a:p>
        </p:txBody>
      </p:sp>
      <p:grpSp>
        <p:nvGrpSpPr>
          <p:cNvPr id="93" name="Group 183">
            <a:extLst>
              <a:ext uri="{FF2B5EF4-FFF2-40B4-BE49-F238E27FC236}">
                <a16:creationId xmlns:a16="http://schemas.microsoft.com/office/drawing/2014/main" id="{051DA967-D32E-40A9-89B5-210E7361A5FF}"/>
              </a:ext>
            </a:extLst>
          </p:cNvPr>
          <p:cNvGrpSpPr>
            <a:grpSpLocks/>
          </p:cNvGrpSpPr>
          <p:nvPr/>
        </p:nvGrpSpPr>
        <p:grpSpPr bwMode="auto">
          <a:xfrm>
            <a:off x="5984157" y="2657389"/>
            <a:ext cx="241300" cy="228600"/>
            <a:chOff x="2304" y="384"/>
            <a:chExt cx="152" cy="144"/>
          </a:xfrm>
        </p:grpSpPr>
        <p:sp>
          <p:nvSpPr>
            <p:cNvPr id="94" name="Oval 181">
              <a:extLst>
                <a:ext uri="{FF2B5EF4-FFF2-40B4-BE49-F238E27FC236}">
                  <a16:creationId xmlns:a16="http://schemas.microsoft.com/office/drawing/2014/main" id="{7496D85F-379B-4660-B1B5-201D34924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84"/>
              <a:ext cx="152" cy="14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5" name="Oval 182">
              <a:extLst>
                <a:ext uri="{FF2B5EF4-FFF2-40B4-BE49-F238E27FC236}">
                  <a16:creationId xmlns:a16="http://schemas.microsoft.com/office/drawing/2014/main" id="{9B836694-6ED7-4A35-80CE-5924B1BD1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432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6" name="Text Box 2">
            <a:extLst>
              <a:ext uri="{FF2B5EF4-FFF2-40B4-BE49-F238E27FC236}">
                <a16:creationId xmlns:a16="http://schemas.microsoft.com/office/drawing/2014/main" id="{51CECB0E-78E1-4664-BD18-BF0119BE8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865" y="4962993"/>
            <a:ext cx="5510212" cy="1895007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 typeface="Symbol" panose="05050102010706020507" pitchFamily="18" charset="2"/>
              <a:buChar char="D"/>
            </a:pPr>
            <a:r>
              <a:rPr lang="fr-FR" altLang="en-US" dirty="0" err="1">
                <a:sym typeface="Symbol" panose="05050102010706020507" pitchFamily="18" charset="2"/>
              </a:rPr>
              <a:t>Q</a:t>
            </a:r>
            <a:r>
              <a:rPr lang="fr-FR" altLang="en-US" baseline="-25000" dirty="0" err="1">
                <a:sym typeface="Symbol" panose="05050102010706020507" pitchFamily="18" charset="2"/>
              </a:rPr>
              <a:t>z</a:t>
            </a:r>
            <a:r>
              <a:rPr lang="fr-FR" altLang="en-US" dirty="0">
                <a:sym typeface="Symbol" panose="05050102010706020507" pitchFamily="18" charset="2"/>
              </a:rPr>
              <a:t> = </a:t>
            </a:r>
            <a:r>
              <a:rPr lang="fr-FR" altLang="en-US" dirty="0"/>
              <a:t>f(1/L</a:t>
            </a:r>
            <a:r>
              <a:rPr lang="fr-FR" altLang="en-US" baseline="-25000" dirty="0">
                <a:sym typeface="Symbol" panose="05050102010706020507" pitchFamily="18" charset="2"/>
              </a:rPr>
              <a:t></a:t>
            </a:r>
            <a:r>
              <a:rPr lang="fr-FR" altLang="en-US" dirty="0">
                <a:sym typeface="Symbol" panose="05050102010706020507" pitchFamily="18" charset="2"/>
              </a:rPr>
              <a:t>)</a:t>
            </a:r>
          </a:p>
          <a:p>
            <a:pPr algn="l">
              <a:spcBef>
                <a:spcPct val="50000"/>
              </a:spcBef>
              <a:buFont typeface="Symbol" panose="05050102010706020507" pitchFamily="18" charset="2"/>
              <a:buChar char="D"/>
            </a:pPr>
            <a:r>
              <a:rPr lang="fr-FR" altLang="en-US" dirty="0" err="1">
                <a:sym typeface="Symbol" panose="05050102010706020507" pitchFamily="18" charset="2"/>
              </a:rPr>
              <a:t>Q</a:t>
            </a:r>
            <a:r>
              <a:rPr lang="fr-FR" altLang="en-US" baseline="-25000" dirty="0" err="1">
                <a:sym typeface="Symbol" panose="05050102010706020507" pitchFamily="18" charset="2"/>
              </a:rPr>
              <a:t>y</a:t>
            </a:r>
            <a:r>
              <a:rPr lang="fr-FR" altLang="en-US" baseline="-25000" dirty="0">
                <a:sym typeface="Symbol" panose="05050102010706020507" pitchFamily="18" charset="2"/>
              </a:rPr>
              <a:t> </a:t>
            </a:r>
            <a:r>
              <a:rPr lang="fr-FR" altLang="en-US" dirty="0">
                <a:sym typeface="Symbol" panose="05050102010706020507" pitchFamily="18" charset="2"/>
              </a:rPr>
              <a:t>= </a:t>
            </a:r>
            <a:r>
              <a:rPr lang="fr-FR" altLang="en-US" dirty="0"/>
              <a:t>f(1/ L</a:t>
            </a:r>
            <a:r>
              <a:rPr lang="fr-FR" altLang="en-US" baseline="-25000" dirty="0">
                <a:sym typeface="Symbol" panose="05050102010706020507" pitchFamily="18" charset="2"/>
              </a:rPr>
              <a:t></a:t>
            </a:r>
            <a:r>
              <a:rPr lang="fr-FR" altLang="en-US" dirty="0">
                <a:sym typeface="Symbol" panose="05050102010706020507" pitchFamily="18" charset="2"/>
              </a:rPr>
              <a:t>, tilt) for </a:t>
            </a:r>
            <a:r>
              <a:rPr lang="fr-FR" altLang="en-US" dirty="0" err="1">
                <a:sym typeface="Symbol" panose="05050102010706020507" pitchFamily="18" charset="2"/>
              </a:rPr>
              <a:t>symmetric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peaks</a:t>
            </a:r>
            <a:endParaRPr lang="fr-FR" altLang="en-US" dirty="0">
              <a:sym typeface="Symbol" panose="05050102010706020507" pitchFamily="18" charset="2"/>
            </a:endParaRPr>
          </a:p>
          <a:p>
            <a:pPr algn="l">
              <a:spcBef>
                <a:spcPct val="50000"/>
              </a:spcBef>
              <a:buFont typeface="Symbol" panose="05050102010706020507" pitchFamily="18" charset="2"/>
              <a:buChar char="D"/>
            </a:pPr>
            <a:r>
              <a:rPr lang="fr-FR" altLang="en-US" dirty="0" err="1">
                <a:sym typeface="Symbol" panose="05050102010706020507" pitchFamily="18" charset="2"/>
              </a:rPr>
              <a:t>Q</a:t>
            </a:r>
            <a:r>
              <a:rPr lang="fr-FR" altLang="en-US" baseline="-25000" dirty="0" err="1">
                <a:sym typeface="Symbol" panose="05050102010706020507" pitchFamily="18" charset="2"/>
              </a:rPr>
              <a:t>x</a:t>
            </a:r>
            <a:r>
              <a:rPr lang="fr-FR" altLang="en-US" dirty="0">
                <a:sym typeface="Symbol" panose="05050102010706020507" pitchFamily="18" charset="2"/>
              </a:rPr>
              <a:t> = f(</a:t>
            </a:r>
            <a:r>
              <a:rPr lang="fr-FR" altLang="en-US" dirty="0"/>
              <a:t>1/ L</a:t>
            </a:r>
            <a:r>
              <a:rPr lang="fr-FR" altLang="en-US" baseline="-25000" dirty="0">
                <a:sym typeface="Symbol" panose="05050102010706020507" pitchFamily="18" charset="2"/>
              </a:rPr>
              <a:t></a:t>
            </a:r>
            <a:r>
              <a:rPr lang="fr-FR" altLang="en-US" dirty="0">
                <a:sym typeface="Symbol" panose="05050102010706020507" pitchFamily="18" charset="2"/>
              </a:rPr>
              <a:t>, twist) for </a:t>
            </a:r>
            <a:r>
              <a:rPr lang="fr-FR" altLang="en-US" dirty="0" err="1">
                <a:sym typeface="Symbol" panose="05050102010706020507" pitchFamily="18" charset="2"/>
              </a:rPr>
              <a:t>asymmetric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peaks</a:t>
            </a:r>
            <a:endParaRPr lang="fr-FR" altLang="en-US" dirty="0">
              <a:sym typeface="Symbol" panose="05050102010706020507" pitchFamily="18" charset="2"/>
            </a:endParaRPr>
          </a:p>
          <a:p>
            <a:pPr algn="l">
              <a:spcBef>
                <a:spcPct val="50000"/>
              </a:spcBef>
              <a:buFont typeface="Symbol" panose="05050102010706020507" pitchFamily="18" charset="2"/>
              <a:buNone/>
            </a:pPr>
            <a:endParaRPr lang="fr-FR" altLang="en-US" baseline="-25000" dirty="0">
              <a:sym typeface="Symbol" panose="05050102010706020507" pitchFamily="18" charset="2"/>
            </a:endParaRPr>
          </a:p>
          <a:p>
            <a:pPr algn="l">
              <a:spcBef>
                <a:spcPct val="50000"/>
              </a:spcBef>
              <a:buFont typeface="Symbol" panose="05050102010706020507" pitchFamily="18" charset="2"/>
              <a:buNone/>
            </a:pPr>
            <a:endParaRPr lang="en-GB" altLang="en-US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05529228"/>
      </p:ext>
    </p:extLst>
  </p:cSld>
  <p:clrMapOvr>
    <a:masterClrMapping/>
  </p:clrMapOvr>
  <p:transition advTm="27035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ACDDF5D-D5DA-424A-9E19-4463F957B16F}"/>
              </a:ext>
            </a:extLst>
          </p:cNvPr>
          <p:cNvSpPr txBox="1"/>
          <p:nvPr/>
        </p:nvSpPr>
        <p:spPr>
          <a:xfrm>
            <a:off x="228751" y="76800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Crystalline quality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19C3C27-75AA-4206-8F51-2FDA9F5258B7}"/>
              </a:ext>
            </a:extLst>
          </p:cNvPr>
          <p:cNvGrpSpPr/>
          <p:nvPr/>
        </p:nvGrpSpPr>
        <p:grpSpPr>
          <a:xfrm>
            <a:off x="257951" y="1268761"/>
            <a:ext cx="2880000" cy="2009677"/>
            <a:chOff x="257951" y="1268761"/>
            <a:chExt cx="2880000" cy="2009677"/>
          </a:xfrm>
        </p:grpSpPr>
        <p:sp>
          <p:nvSpPr>
            <p:cNvPr id="91" name="Line 148">
              <a:extLst>
                <a:ext uri="{FF2B5EF4-FFF2-40B4-BE49-F238E27FC236}">
                  <a16:creationId xmlns:a16="http://schemas.microsoft.com/office/drawing/2014/main" id="{049743A1-7AC5-4742-981C-CEA802A43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951" y="3026790"/>
              <a:ext cx="2313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2" name="Line 145">
              <a:extLst>
                <a:ext uri="{FF2B5EF4-FFF2-40B4-BE49-F238E27FC236}">
                  <a16:creationId xmlns:a16="http://schemas.microsoft.com/office/drawing/2014/main" id="{520D3CCE-A72E-4419-AE92-7984EBBF4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2659" y="1428582"/>
              <a:ext cx="0" cy="15982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3" name="Oval 146">
              <a:extLst>
                <a:ext uri="{FF2B5EF4-FFF2-40B4-BE49-F238E27FC236}">
                  <a16:creationId xmlns:a16="http://schemas.microsoft.com/office/drawing/2014/main" id="{EF827CF1-735C-466D-8DCF-641560599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742" y="2387507"/>
              <a:ext cx="150664" cy="149832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4" name="Oval 147">
              <a:extLst>
                <a:ext uri="{FF2B5EF4-FFF2-40B4-BE49-F238E27FC236}">
                  <a16:creationId xmlns:a16="http://schemas.microsoft.com/office/drawing/2014/main" id="{29A3B314-AC02-4768-B4AA-8D45F6AC2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742" y="1678302"/>
              <a:ext cx="150664" cy="149832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 altLang="en-US"/>
            </a:p>
          </p:txBody>
        </p:sp>
        <p:sp>
          <p:nvSpPr>
            <p:cNvPr id="95" name="Oval 149">
              <a:extLst>
                <a:ext uri="{FF2B5EF4-FFF2-40B4-BE49-F238E27FC236}">
                  <a16:creationId xmlns:a16="http://schemas.microsoft.com/office/drawing/2014/main" id="{65156A2E-99D9-4481-BB8F-EA07DC944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758" y="2387507"/>
              <a:ext cx="150664" cy="149832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6" name="Line 150">
              <a:extLst>
                <a:ext uri="{FF2B5EF4-FFF2-40B4-BE49-F238E27FC236}">
                  <a16:creationId xmlns:a16="http://schemas.microsoft.com/office/drawing/2014/main" id="{4C024653-F10C-4572-A61C-85129DCD23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7741" flipV="1">
              <a:off x="2019169" y="2343269"/>
              <a:ext cx="205885" cy="554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7" name="Line 151">
              <a:extLst>
                <a:ext uri="{FF2B5EF4-FFF2-40B4-BE49-F238E27FC236}">
                  <a16:creationId xmlns:a16="http://schemas.microsoft.com/office/drawing/2014/main" id="{8DAF9F10-C79C-49EE-9422-9DC31B7A8C9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987966" y="2502379"/>
              <a:ext cx="249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8" name="Line 152">
              <a:extLst>
                <a:ext uri="{FF2B5EF4-FFF2-40B4-BE49-F238E27FC236}">
                  <a16:creationId xmlns:a16="http://schemas.microsoft.com/office/drawing/2014/main" id="{495B5794-5AA6-417C-B292-35FD6D9833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32601" flipV="1">
              <a:off x="1226759" y="1656814"/>
              <a:ext cx="1911192" cy="1348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9" name="Line 156">
              <a:extLst>
                <a:ext uri="{FF2B5EF4-FFF2-40B4-BE49-F238E27FC236}">
                  <a16:creationId xmlns:a16="http://schemas.microsoft.com/office/drawing/2014/main" id="{240071A0-4A50-4B4C-8F5C-445346071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462" y="2667193"/>
              <a:ext cx="251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00" name="Line 157">
              <a:extLst>
                <a:ext uri="{FF2B5EF4-FFF2-40B4-BE49-F238E27FC236}">
                  <a16:creationId xmlns:a16="http://schemas.microsoft.com/office/drawing/2014/main" id="{8450D560-E90D-4FA6-8938-4C3B3C730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6966" y="2307597"/>
              <a:ext cx="251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01" name="Text Box 158">
              <a:extLst>
                <a:ext uri="{FF2B5EF4-FFF2-40B4-BE49-F238E27FC236}">
                  <a16:creationId xmlns:a16="http://schemas.microsoft.com/office/drawing/2014/main" id="{9DC31755-0659-4A09-B64D-0485F7365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876" y="1268761"/>
              <a:ext cx="546812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dirty="0" err="1"/>
                <a:t>Q</a:t>
              </a:r>
              <a:r>
                <a:rPr lang="fr-FR" altLang="en-US" baseline="-25000" dirty="0" err="1"/>
                <a:t>z</a:t>
              </a:r>
              <a:endParaRPr lang="en-GB" altLang="en-US" dirty="0"/>
            </a:p>
          </p:txBody>
        </p:sp>
        <p:sp>
          <p:nvSpPr>
            <p:cNvPr id="102" name="Text Box 159">
              <a:extLst>
                <a:ext uri="{FF2B5EF4-FFF2-40B4-BE49-F238E27FC236}">
                  <a16:creationId xmlns:a16="http://schemas.microsoft.com/office/drawing/2014/main" id="{A0CABD13-D16B-48A9-923D-DDD55E6CA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5444" y="2906925"/>
              <a:ext cx="549382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dirty="0" err="1"/>
                <a:t>Q</a:t>
              </a:r>
              <a:r>
                <a:rPr lang="fr-FR" altLang="en-US" baseline="-25000" dirty="0" err="1"/>
                <a:t>y</a:t>
              </a:r>
              <a:endParaRPr lang="en-GB" altLang="en-US" dirty="0"/>
            </a:p>
          </p:txBody>
        </p:sp>
        <p:sp>
          <p:nvSpPr>
            <p:cNvPr id="103" name="Text Box 160">
              <a:extLst>
                <a:ext uri="{FF2B5EF4-FFF2-40B4-BE49-F238E27FC236}">
                  <a16:creationId xmlns:a16="http://schemas.microsoft.com/office/drawing/2014/main" id="{8968C4A4-0617-40A2-9F00-D9FCE24DF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409" y="2378350"/>
              <a:ext cx="685066" cy="247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400" dirty="0"/>
                <a:t>f(1/L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</a:t>
              </a:r>
              <a:r>
                <a:rPr lang="fr-FR" altLang="en-US" sz="1400" dirty="0">
                  <a:sym typeface="Symbol" panose="05050102010706020507" pitchFamily="18" charset="2"/>
                </a:rPr>
                <a:t>)</a:t>
              </a:r>
              <a:endParaRPr lang="en-GB" altLang="en-US" sz="1400" dirty="0"/>
            </a:p>
          </p:txBody>
        </p:sp>
        <p:sp>
          <p:nvSpPr>
            <p:cNvPr id="104" name="Text Box 161">
              <a:extLst>
                <a:ext uri="{FF2B5EF4-FFF2-40B4-BE49-F238E27FC236}">
                  <a16:creationId xmlns:a16="http://schemas.microsoft.com/office/drawing/2014/main" id="{F80F9433-009F-43B9-85B8-74AD34316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6832" y="2067865"/>
              <a:ext cx="1092110" cy="247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400" dirty="0"/>
                <a:t>f(1/ 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</a:t>
              </a:r>
              <a:r>
                <a:rPr lang="fr-FR" altLang="en-US" sz="1400" dirty="0">
                  <a:sym typeface="Symbol" panose="05050102010706020507" pitchFamily="18" charset="2"/>
                </a:rPr>
                <a:t>, tilt)</a:t>
              </a:r>
              <a:endParaRPr lang="en-GB" altLang="en-US" sz="1400" baseline="-25000" dirty="0">
                <a:sym typeface="Symbol" panose="05050102010706020507" pitchFamily="18" charset="2"/>
              </a:endParaRPr>
            </a:p>
          </p:txBody>
        </p:sp>
        <p:sp>
          <p:nvSpPr>
            <p:cNvPr id="105" name="Text Box 163">
              <a:extLst>
                <a:ext uri="{FF2B5EF4-FFF2-40B4-BE49-F238E27FC236}">
                  <a16:creationId xmlns:a16="http://schemas.microsoft.com/office/drawing/2014/main" id="{4D937162-C4D7-4CEF-B335-65D469E94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294" y="2658869"/>
              <a:ext cx="925630" cy="247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1400" dirty="0"/>
                <a:t>f(1/ L</a:t>
              </a:r>
              <a:r>
                <a:rPr lang="fr-FR" altLang="en-US" sz="1400" baseline="-25000" dirty="0">
                  <a:sym typeface="Symbol" panose="05050102010706020507" pitchFamily="18" charset="2"/>
                </a:rPr>
                <a:t></a:t>
              </a:r>
              <a:r>
                <a:rPr lang="fr-FR" altLang="en-US" sz="1400" dirty="0">
                  <a:sym typeface="Symbol" panose="05050102010706020507" pitchFamily="18" charset="2"/>
                </a:rPr>
                <a:t>)</a:t>
              </a:r>
              <a:endParaRPr lang="en-GB" altLang="en-US" sz="1400" baseline="-25000" dirty="0">
                <a:sym typeface="Symbol" panose="05050102010706020507" pitchFamily="18" charset="2"/>
              </a:endParaRPr>
            </a:p>
          </p:txBody>
        </p:sp>
        <p:sp>
          <p:nvSpPr>
            <p:cNvPr id="106" name="Text Box 164">
              <a:extLst>
                <a:ext uri="{FF2B5EF4-FFF2-40B4-BE49-F238E27FC236}">
                  <a16:creationId xmlns:a16="http://schemas.microsoft.com/office/drawing/2014/main" id="{A7D8A4FE-72BF-4DEA-9265-37C9419A6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499" y="2263895"/>
              <a:ext cx="820747" cy="247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en-US" sz="1400" dirty="0"/>
                <a:t>f(tilt)</a:t>
              </a:r>
              <a:endParaRPr lang="en-GB" altLang="en-US" sz="1400" dirty="0"/>
            </a:p>
          </p:txBody>
        </p:sp>
        <p:sp>
          <p:nvSpPr>
            <p:cNvPr id="107" name="Oval 170">
              <a:extLst>
                <a:ext uri="{FF2B5EF4-FFF2-40B4-BE49-F238E27FC236}">
                  <a16:creationId xmlns:a16="http://schemas.microsoft.com/office/drawing/2014/main" id="{B0EE9156-5BB5-4B3C-9993-495458EC7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115" y="1678302"/>
              <a:ext cx="150664" cy="149832"/>
            </a:xfrm>
            <a:prstGeom prst="ellipse">
              <a:avLst/>
            </a:prstGeom>
            <a:solidFill>
              <a:srgbClr val="00CCFF"/>
            </a:solidFill>
            <a:ln w="635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8" name="Text Box 2">
            <a:extLst>
              <a:ext uri="{FF2B5EF4-FFF2-40B4-BE49-F238E27FC236}">
                <a16:creationId xmlns:a16="http://schemas.microsoft.com/office/drawing/2014/main" id="{B8DBBEE5-138F-47BF-ADCA-DB3791F5D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976" y="1115452"/>
            <a:ext cx="5315830" cy="2033506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 typeface="Symbol" panose="05050102010706020507" pitchFamily="18" charset="2"/>
              <a:buChar char="D"/>
            </a:pPr>
            <a:r>
              <a:rPr lang="fr-FR" altLang="en-US" dirty="0" err="1">
                <a:sym typeface="Symbol" panose="05050102010706020507" pitchFamily="18" charset="2"/>
              </a:rPr>
              <a:t>Q</a:t>
            </a:r>
            <a:r>
              <a:rPr lang="fr-FR" altLang="en-US" baseline="-25000" dirty="0" err="1">
                <a:sym typeface="Symbol" panose="05050102010706020507" pitchFamily="18" charset="2"/>
              </a:rPr>
              <a:t>z</a:t>
            </a:r>
            <a:r>
              <a:rPr lang="fr-FR" altLang="en-US" baseline="-25000" dirty="0">
                <a:sym typeface="Symbol" panose="05050102010706020507" pitchFamily="18" charset="2"/>
              </a:rPr>
              <a:t> </a:t>
            </a:r>
            <a:r>
              <a:rPr lang="fr-FR" altLang="en-US" dirty="0">
                <a:sym typeface="Symbol" panose="05050102010706020507" pitchFamily="18" charset="2"/>
              </a:rPr>
              <a:t>= </a:t>
            </a:r>
            <a:r>
              <a:rPr lang="fr-FR" altLang="en-US" dirty="0"/>
              <a:t>f(1/ L</a:t>
            </a:r>
            <a:r>
              <a:rPr lang="fr-FR" altLang="en-US" baseline="-25000" dirty="0">
                <a:sym typeface="Symbol" panose="05050102010706020507" pitchFamily="18" charset="2"/>
              </a:rPr>
              <a:t></a:t>
            </a:r>
            <a:r>
              <a:rPr lang="fr-FR" altLang="en-US" dirty="0">
                <a:sym typeface="Symbol" panose="05050102010706020507" pitchFamily="18" charset="2"/>
              </a:rPr>
              <a:t>, tilt) for </a:t>
            </a:r>
            <a:r>
              <a:rPr lang="fr-FR" altLang="en-US" dirty="0" err="1">
                <a:sym typeface="Symbol" panose="05050102010706020507" pitchFamily="18" charset="2"/>
              </a:rPr>
              <a:t>symmetric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peaks</a:t>
            </a:r>
            <a:endParaRPr lang="fr-FR" altLang="en-US" dirty="0">
              <a:sym typeface="Symbol" panose="05050102010706020507" pitchFamily="18" charset="2"/>
            </a:endParaRPr>
          </a:p>
          <a:p>
            <a:pPr algn="l">
              <a:spcBef>
                <a:spcPct val="50000"/>
              </a:spcBef>
              <a:buFont typeface="Symbol" panose="05050102010706020507" pitchFamily="18" charset="2"/>
              <a:buChar char="D"/>
            </a:pPr>
            <a:r>
              <a:rPr lang="fr-FR" altLang="en-US" dirty="0" err="1">
                <a:sym typeface="Symbol" panose="05050102010706020507" pitchFamily="18" charset="2"/>
              </a:rPr>
              <a:t>Q</a:t>
            </a:r>
            <a:r>
              <a:rPr lang="fr-FR" altLang="en-US" baseline="-25000" dirty="0" err="1">
                <a:sym typeface="Symbol" panose="05050102010706020507" pitchFamily="18" charset="2"/>
              </a:rPr>
              <a:t>x</a:t>
            </a:r>
            <a:r>
              <a:rPr lang="fr-FR" altLang="en-US" dirty="0">
                <a:sym typeface="Symbol" panose="05050102010706020507" pitchFamily="18" charset="2"/>
              </a:rPr>
              <a:t> = f(</a:t>
            </a:r>
            <a:r>
              <a:rPr lang="fr-FR" altLang="en-US" dirty="0"/>
              <a:t>1/ L</a:t>
            </a:r>
            <a:r>
              <a:rPr lang="fr-FR" altLang="en-US" baseline="-25000" dirty="0">
                <a:sym typeface="Symbol" panose="05050102010706020507" pitchFamily="18" charset="2"/>
              </a:rPr>
              <a:t></a:t>
            </a:r>
            <a:r>
              <a:rPr lang="fr-FR" altLang="en-US" dirty="0">
                <a:sym typeface="Symbol" panose="05050102010706020507" pitchFamily="18" charset="2"/>
              </a:rPr>
              <a:t>, twist) for </a:t>
            </a:r>
            <a:r>
              <a:rPr lang="fr-FR" altLang="en-US" dirty="0" err="1">
                <a:sym typeface="Symbol" panose="05050102010706020507" pitchFamily="18" charset="2"/>
              </a:rPr>
              <a:t>asymmetric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peaks</a:t>
            </a:r>
            <a:endParaRPr lang="fr-FR" altLang="en-US" dirty="0">
              <a:sym typeface="Symbol" panose="05050102010706020507" pitchFamily="18" charset="2"/>
            </a:endParaRPr>
          </a:p>
          <a:p>
            <a:pPr algn="l">
              <a:spcBef>
                <a:spcPct val="50000"/>
              </a:spcBef>
              <a:buFont typeface="Symbol" panose="05050102010706020507" pitchFamily="18" charset="2"/>
              <a:buNone/>
            </a:pPr>
            <a:endParaRPr lang="fr-FR" altLang="en-US" baseline="-25000" dirty="0">
              <a:sym typeface="Symbol" panose="05050102010706020507" pitchFamily="18" charset="2"/>
            </a:endParaRPr>
          </a:p>
          <a:p>
            <a:pPr algn="l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en-GB" altLang="en-US" dirty="0">
                <a:sym typeface="Symbol" panose="05050102010706020507" pitchFamily="18" charset="2"/>
              </a:rPr>
              <a:t>Tilt (twist) contribution to the peak width increases with </a:t>
            </a:r>
            <a:r>
              <a:rPr lang="fr-FR" altLang="en-US" dirty="0" err="1">
                <a:sym typeface="Symbol" panose="05050102010706020507" pitchFamily="18" charset="2"/>
              </a:rPr>
              <a:t>Q</a:t>
            </a:r>
            <a:r>
              <a:rPr lang="fr-FR" altLang="en-US" baseline="-25000" dirty="0" err="1">
                <a:sym typeface="Symbol" panose="05050102010706020507" pitchFamily="18" charset="2"/>
              </a:rPr>
              <a:t>z</a:t>
            </a:r>
            <a:r>
              <a:rPr lang="fr-FR" altLang="en-US" dirty="0">
                <a:sym typeface="Symbol" panose="05050102010706020507" pitchFamily="18" charset="2"/>
              </a:rPr>
              <a:t> </a:t>
            </a:r>
            <a:r>
              <a:rPr lang="fr-FR" altLang="en-US" dirty="0" err="1">
                <a:sym typeface="Symbol" panose="05050102010706020507" pitchFamily="18" charset="2"/>
              </a:rPr>
              <a:t>whereas</a:t>
            </a:r>
            <a:r>
              <a:rPr lang="fr-FR" altLang="en-US" dirty="0">
                <a:sym typeface="Symbol" panose="05050102010706020507" pitchFamily="18" charset="2"/>
              </a:rPr>
              <a:t> 1/</a:t>
            </a:r>
            <a:r>
              <a:rPr lang="fr-FR" altLang="en-US" sz="1800" dirty="0"/>
              <a:t>L</a:t>
            </a:r>
            <a:r>
              <a:rPr lang="fr-FR" altLang="en-US" sz="1800" baseline="-25000" dirty="0">
                <a:sym typeface="Symbol" panose="05050102010706020507" pitchFamily="18" charset="2"/>
              </a:rPr>
              <a:t></a:t>
            </a:r>
            <a:r>
              <a:rPr lang="fr-FR" altLang="en-US" sz="1800" dirty="0">
                <a:sym typeface="Symbol" panose="05050102010706020507" pitchFamily="18" charset="2"/>
              </a:rPr>
              <a:t>contribution </a:t>
            </a:r>
            <a:r>
              <a:rPr lang="fr-FR" altLang="en-US" sz="1800" dirty="0" err="1">
                <a:sym typeface="Symbol" panose="05050102010706020507" pitchFamily="18" charset="2"/>
              </a:rPr>
              <a:t>is</a:t>
            </a:r>
            <a:r>
              <a:rPr lang="fr-FR" altLang="en-US" sz="1800" dirty="0">
                <a:sym typeface="Symbol" panose="05050102010706020507" pitchFamily="18" charset="2"/>
              </a:rPr>
              <a:t> constant =&gt; </a:t>
            </a:r>
            <a:r>
              <a:rPr lang="fr-FR" altLang="en-US" dirty="0">
                <a:sym typeface="Symbol" panose="05050102010706020507" pitchFamily="18" charset="2"/>
              </a:rPr>
              <a:t>Williamson-Hall plot</a:t>
            </a:r>
            <a:endParaRPr lang="en-GB" altLang="en-US" dirty="0">
              <a:sym typeface="Symbol" panose="05050102010706020507" pitchFamily="18" charset="2"/>
            </a:endParaRPr>
          </a:p>
        </p:txBody>
      </p:sp>
      <p:sp>
        <p:nvSpPr>
          <p:cNvPr id="110" name="Rectangle 2">
            <a:extLst>
              <a:ext uri="{FF2B5EF4-FFF2-40B4-BE49-F238E27FC236}">
                <a16:creationId xmlns:a16="http://schemas.microsoft.com/office/drawing/2014/main" id="{E0D29251-AA35-4D84-8EB9-B8F11D541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1924" y="3571714"/>
            <a:ext cx="3189873" cy="21417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1" name="Text Box 5">
            <a:extLst>
              <a:ext uri="{FF2B5EF4-FFF2-40B4-BE49-F238E27FC236}">
                <a16:creationId xmlns:a16="http://schemas.microsoft.com/office/drawing/2014/main" id="{7A06C4AC-22D9-4E2D-B039-7EDC7189F2C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28696" y="4486672"/>
            <a:ext cx="131962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sz="1400" dirty="0" err="1"/>
              <a:t>fwhm</a:t>
            </a:r>
            <a:r>
              <a:rPr lang="fr-FR" altLang="en-US" sz="1400" dirty="0">
                <a:sym typeface="Symbol" panose="05050102010706020507" pitchFamily="18" charset="2"/>
              </a:rPr>
              <a:t>(sin)/</a:t>
            </a:r>
            <a:endParaRPr lang="en-GB" altLang="en-US" sz="1400" dirty="0"/>
          </a:p>
        </p:txBody>
      </p:sp>
      <p:sp>
        <p:nvSpPr>
          <p:cNvPr id="112" name="Text Box 7">
            <a:extLst>
              <a:ext uri="{FF2B5EF4-FFF2-40B4-BE49-F238E27FC236}">
                <a16:creationId xmlns:a16="http://schemas.microsoft.com/office/drawing/2014/main" id="{B17EB6D7-754E-4378-A089-2A4128DD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873" y="5804625"/>
            <a:ext cx="77468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sz="1400" dirty="0">
                <a:sym typeface="Symbol" panose="05050102010706020507" pitchFamily="18" charset="2"/>
              </a:rPr>
              <a:t>(sin)/</a:t>
            </a:r>
            <a:endParaRPr lang="en-GB" altLang="en-US" sz="1400" dirty="0">
              <a:sym typeface="Symbol" panose="05050102010706020507" pitchFamily="18" charset="2"/>
            </a:endParaRPr>
          </a:p>
        </p:txBody>
      </p:sp>
      <p:sp>
        <p:nvSpPr>
          <p:cNvPr id="113" name="Line 8">
            <a:extLst>
              <a:ext uri="{FF2B5EF4-FFF2-40B4-BE49-F238E27FC236}">
                <a16:creationId xmlns:a16="http://schemas.microsoft.com/office/drawing/2014/main" id="{0E9C7464-670D-4F3C-B148-E65B62170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1924" y="3890701"/>
            <a:ext cx="2825316" cy="11392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14" name="Oval 9">
            <a:extLst>
              <a:ext uri="{FF2B5EF4-FFF2-40B4-BE49-F238E27FC236}">
                <a16:creationId xmlns:a16="http://schemas.microsoft.com/office/drawing/2014/main" id="{1256D7BD-3AB5-4048-BD74-740B0A225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29" y="4710954"/>
            <a:ext cx="136709" cy="13670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5" name="Oval 13">
            <a:extLst>
              <a:ext uri="{FF2B5EF4-FFF2-40B4-BE49-F238E27FC236}">
                <a16:creationId xmlns:a16="http://schemas.microsoft.com/office/drawing/2014/main" id="{BFAE6FB8-D82A-44D0-9310-F9AD92F13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873" y="4437537"/>
            <a:ext cx="136709" cy="13670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6" name="Oval 14">
            <a:extLst>
              <a:ext uri="{FF2B5EF4-FFF2-40B4-BE49-F238E27FC236}">
                <a16:creationId xmlns:a16="http://schemas.microsoft.com/office/drawing/2014/main" id="{E727F73C-9D5D-4BBB-A733-E8660ED9E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417" y="4164119"/>
            <a:ext cx="136709" cy="13670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7" name="Text Box 15">
            <a:extLst>
              <a:ext uri="{FF2B5EF4-FFF2-40B4-BE49-F238E27FC236}">
                <a16:creationId xmlns:a16="http://schemas.microsoft.com/office/drawing/2014/main" id="{4974444B-592D-4A57-B28C-91EF37362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090" y="5185957"/>
            <a:ext cx="24795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dirty="0"/>
              <a:t>Y = (tilt </a:t>
            </a:r>
            <a:r>
              <a:rPr lang="fr-FR" altLang="en-US" dirty="0">
                <a:sym typeface="Symbol" panose="05050102010706020507" pitchFamily="18" charset="2"/>
              </a:rPr>
              <a:t> x) + 0.9/2 </a:t>
            </a:r>
            <a:r>
              <a:rPr lang="fr-FR" altLang="en-US" dirty="0"/>
              <a:t>L</a:t>
            </a:r>
            <a:r>
              <a:rPr lang="fr-FR" altLang="en-US" baseline="-25000" dirty="0">
                <a:sym typeface="Symbol" panose="05050102010706020507" pitchFamily="18" charset="2"/>
              </a:rPr>
              <a:t></a:t>
            </a:r>
            <a:endParaRPr lang="en-GB" altLang="en-US" baseline="-25000" dirty="0">
              <a:sym typeface="Symbol" panose="05050102010706020507" pitchFamily="18" charset="2"/>
            </a:endParaRPr>
          </a:p>
        </p:txBody>
      </p:sp>
      <p:sp>
        <p:nvSpPr>
          <p:cNvPr id="118" name="Text Box 16">
            <a:extLst>
              <a:ext uri="{FF2B5EF4-FFF2-40B4-BE49-F238E27FC236}">
                <a16:creationId xmlns:a16="http://schemas.microsoft.com/office/drawing/2014/main" id="{2192BD58-A861-4607-A688-22517B7C5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202" y="4391967"/>
            <a:ext cx="729114" cy="2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9" name="Text Box 17">
            <a:extLst>
              <a:ext uri="{FF2B5EF4-FFF2-40B4-BE49-F238E27FC236}">
                <a16:creationId xmlns:a16="http://schemas.microsoft.com/office/drawing/2014/main" id="{9BA22C13-D1AB-4085-8702-97B493EB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794" y="4437537"/>
            <a:ext cx="71323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sz="1400" dirty="0"/>
              <a:t>(0002)</a:t>
            </a:r>
            <a:endParaRPr lang="en-GB" altLang="en-US" sz="1400" dirty="0"/>
          </a:p>
        </p:txBody>
      </p:sp>
      <p:sp>
        <p:nvSpPr>
          <p:cNvPr id="120" name="Text Box 18">
            <a:extLst>
              <a:ext uri="{FF2B5EF4-FFF2-40B4-BE49-F238E27FC236}">
                <a16:creationId xmlns:a16="http://schemas.microsoft.com/office/drawing/2014/main" id="{6057713F-7D20-4774-9E7C-C07AF14C6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452" y="4150195"/>
            <a:ext cx="77707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sz="1400" dirty="0"/>
              <a:t>(0004)</a:t>
            </a:r>
            <a:endParaRPr lang="en-GB" altLang="en-US" sz="1400" dirty="0"/>
          </a:p>
        </p:txBody>
      </p:sp>
      <p:sp>
        <p:nvSpPr>
          <p:cNvPr id="121" name="Text Box 20">
            <a:extLst>
              <a:ext uri="{FF2B5EF4-FFF2-40B4-BE49-F238E27FC236}">
                <a16:creationId xmlns:a16="http://schemas.microsoft.com/office/drawing/2014/main" id="{59B2BE51-93D1-4CAD-9CAD-9ABE899F4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431" y="3936271"/>
            <a:ext cx="72911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en-US" sz="1400" dirty="0"/>
              <a:t>(0006)</a:t>
            </a:r>
            <a:endParaRPr lang="en-GB" altLang="en-US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EA2C00-1F78-4B8D-AB19-5E18E87D0267}"/>
              </a:ext>
            </a:extLst>
          </p:cNvPr>
          <p:cNvSpPr txBox="1"/>
          <p:nvPr/>
        </p:nvSpPr>
        <p:spPr>
          <a:xfrm>
            <a:off x="5929933" y="4159344"/>
            <a:ext cx="3189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</a:t>
            </a:r>
            <a:r>
              <a:rPr lang="fr-FR" altLang="en-US" dirty="0">
                <a:sym typeface="Symbol" panose="05050102010706020507" pitchFamily="18" charset="2"/>
              </a:rPr>
              <a:t>Williamson-Hall plot</a:t>
            </a:r>
          </a:p>
          <a:p>
            <a:r>
              <a:rPr lang="fr-FR" dirty="0">
                <a:sym typeface="Symbol" panose="05050102010706020507" pitchFamily="18" charset="2"/>
              </a:rPr>
              <a:t>for a III-N layer (</a:t>
            </a:r>
            <a:r>
              <a:rPr lang="fr-FR" dirty="0" err="1">
                <a:sym typeface="Symbol" panose="05050102010706020507" pitchFamily="18" charset="2"/>
              </a:rPr>
              <a:t>symmetric</a:t>
            </a:r>
            <a:r>
              <a:rPr lang="fr-FR" dirty="0">
                <a:sym typeface="Symbol" panose="05050102010706020507" pitchFamily="18" charset="2"/>
              </a:rPr>
              <a:t> </a:t>
            </a:r>
            <a:r>
              <a:rPr lang="fr-FR" dirty="0" err="1">
                <a:sym typeface="Symbol" panose="05050102010706020507" pitchFamily="18" charset="2"/>
              </a:rPr>
              <a:t>peaks</a:t>
            </a:r>
            <a:r>
              <a:rPr lang="fr-FR" dirty="0">
                <a:sym typeface="Symbol" panose="05050102010706020507" pitchFamily="18" charset="2"/>
              </a:rPr>
              <a:t>)</a:t>
            </a:r>
            <a:endParaRPr lang="en-US" dirty="0"/>
          </a:p>
        </p:txBody>
      </p:sp>
      <p:sp>
        <p:nvSpPr>
          <p:cNvPr id="39" name="Text Box 179">
            <a:extLst>
              <a:ext uri="{FF2B5EF4-FFF2-40B4-BE49-F238E27FC236}">
                <a16:creationId xmlns:a16="http://schemas.microsoft.com/office/drawing/2014/main" id="{3D0318DD-DDFE-4468-A5C7-DFD901D7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63" y="1409434"/>
            <a:ext cx="52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en-US" dirty="0" err="1"/>
              <a:t>Q</a:t>
            </a:r>
            <a:r>
              <a:rPr lang="fr-FR" altLang="en-US" baseline="-25000" dirty="0" err="1"/>
              <a:t>x</a:t>
            </a:r>
            <a:endParaRPr lang="en-GB" altLang="en-US" dirty="0"/>
          </a:p>
        </p:txBody>
      </p:sp>
      <p:grpSp>
        <p:nvGrpSpPr>
          <p:cNvPr id="40" name="Group 183">
            <a:extLst>
              <a:ext uri="{FF2B5EF4-FFF2-40B4-BE49-F238E27FC236}">
                <a16:creationId xmlns:a16="http://schemas.microsoft.com/office/drawing/2014/main" id="{A91B6704-6460-4688-8236-A7F150896099}"/>
              </a:ext>
            </a:extLst>
          </p:cNvPr>
          <p:cNvGrpSpPr>
            <a:grpSpLocks/>
          </p:cNvGrpSpPr>
          <p:nvPr/>
        </p:nvGrpSpPr>
        <p:grpSpPr bwMode="auto">
          <a:xfrm>
            <a:off x="808463" y="1536434"/>
            <a:ext cx="241300" cy="228600"/>
            <a:chOff x="2304" y="384"/>
            <a:chExt cx="152" cy="144"/>
          </a:xfrm>
        </p:grpSpPr>
        <p:sp>
          <p:nvSpPr>
            <p:cNvPr id="41" name="Oval 181">
              <a:extLst>
                <a:ext uri="{FF2B5EF4-FFF2-40B4-BE49-F238E27FC236}">
                  <a16:creationId xmlns:a16="http://schemas.microsoft.com/office/drawing/2014/main" id="{80BDBAE0-51D8-4E61-A5A2-C1AE19B00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84"/>
              <a:ext cx="152" cy="14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182">
              <a:extLst>
                <a:ext uri="{FF2B5EF4-FFF2-40B4-BE49-F238E27FC236}">
                  <a16:creationId xmlns:a16="http://schemas.microsoft.com/office/drawing/2014/main" id="{829B0B56-C980-4189-84A4-7CBD857D0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432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0305271"/>
      </p:ext>
    </p:extLst>
  </p:cSld>
  <p:clrMapOvr>
    <a:masterClrMapping/>
  </p:clrMapOvr>
  <p:transition advTm="2703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D110EB-C20B-4DDF-B419-1F4463265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60" y="3045505"/>
            <a:ext cx="4358258" cy="25826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0E0CF15-4C34-4919-B1BD-8B3FEC6154E7}"/>
              </a:ext>
            </a:extLst>
          </p:cNvPr>
          <p:cNvSpPr txBox="1"/>
          <p:nvPr/>
        </p:nvSpPr>
        <p:spPr>
          <a:xfrm>
            <a:off x="179512" y="5667345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hlinkClick r:id="rId4"/>
              </a:rPr>
              <a:t>https://culturesciences.chimie.ens.fr/thematiques/chimie-analytique/la-microscopie-a-force-atomique-pour-l-observation-de-molecules-avec</a:t>
            </a:r>
            <a:endParaRPr lang="fr-FR" sz="1000" i="1" dirty="0"/>
          </a:p>
          <a:p>
            <a:r>
              <a:rPr lang="fr-FR" sz="1000" i="1" dirty="0">
                <a:hlinkClick r:id="rId5"/>
              </a:rPr>
              <a:t>https://www.afmworkshop.com/</a:t>
            </a:r>
            <a:endParaRPr lang="fr-FR" sz="1000" i="1" dirty="0"/>
          </a:p>
          <a:p>
            <a:r>
              <a:rPr lang="fr-FR" sz="1000" i="1" dirty="0"/>
              <a:t>https://chem.libretexts.org/Bookshelves/Analytical_Chemistry/Supplemental_Modules_(Analytical_Chemistry)/Microscopy/Scanning_Probe_Microscopy/03_Basic_Theory/02_Atomic_Force_Microscopy_(AFM)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67F728C-98F6-451B-BC86-8CA86960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1" y="831280"/>
            <a:ext cx="333630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6B7FDB-F1C1-44DA-99BA-3671B2F72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85505"/>
            <a:ext cx="2700000" cy="216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A7ADB9-F7AE-442B-920B-F91CAE6D3092}"/>
              </a:ext>
            </a:extLst>
          </p:cNvPr>
          <p:cNvSpPr txBox="1"/>
          <p:nvPr/>
        </p:nvSpPr>
        <p:spPr>
          <a:xfrm>
            <a:off x="6732240" y="1052736"/>
            <a:ext cx="141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Si or </a:t>
            </a:r>
            <a:r>
              <a:rPr lang="fr-FR" dirty="0" err="1"/>
              <a:t>SiN</a:t>
            </a:r>
            <a:r>
              <a:rPr lang="fr-FR" dirty="0"/>
              <a:t> tip</a:t>
            </a:r>
          </a:p>
          <a:p>
            <a:pPr algn="ctr"/>
            <a:r>
              <a:rPr lang="fr-FR" dirty="0"/>
              <a:t>10-15µm</a:t>
            </a:r>
          </a:p>
          <a:p>
            <a:pPr algn="ctr"/>
            <a:r>
              <a:rPr lang="fr-FR" dirty="0"/>
              <a:t>Apex qq nm</a:t>
            </a:r>
          </a:p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CEE800-4070-460A-8708-0A66E487A914}"/>
              </a:ext>
            </a:extLst>
          </p:cNvPr>
          <p:cNvSpPr txBox="1"/>
          <p:nvPr/>
        </p:nvSpPr>
        <p:spPr>
          <a:xfrm>
            <a:off x="5421658" y="114450"/>
            <a:ext cx="351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/>
              <a:t>A. Courville: aimeric.courville@crhea.cnrs.fr</a:t>
            </a:r>
          </a:p>
          <a:p>
            <a:r>
              <a:rPr lang="fr-FR" sz="1200" b="1" i="1" dirty="0"/>
              <a:t>F. Bartoli: florian.bartoli@crhea.cnrs.fr</a:t>
            </a:r>
          </a:p>
          <a:p>
            <a:endParaRPr lang="fr-FR" sz="1200" b="1" i="1" dirty="0"/>
          </a:p>
        </p:txBody>
      </p:sp>
    </p:spTree>
    <p:extLst>
      <p:ext uri="{BB962C8B-B14F-4D97-AF65-F5344CB8AC3E}">
        <p14:creationId xmlns:p14="http://schemas.microsoft.com/office/powerpoint/2010/main" val="536619919"/>
      </p:ext>
    </p:extLst>
  </p:cSld>
  <p:clrMapOvr>
    <a:masterClrMapping/>
  </p:clrMapOvr>
  <p:transition advTm="27035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ACDDF5D-D5DA-424A-9E19-4463F957B16F}"/>
              </a:ext>
            </a:extLst>
          </p:cNvPr>
          <p:cNvSpPr txBox="1"/>
          <p:nvPr/>
        </p:nvSpPr>
        <p:spPr>
          <a:xfrm>
            <a:off x="228751" y="768003"/>
            <a:ext cx="484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Crystalline quality: </a:t>
            </a:r>
            <a:r>
              <a:rPr lang="en-US" dirty="0"/>
              <a:t>MBE-grown 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/MgO</a:t>
            </a:r>
            <a:endParaRPr lang="en-US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9B657B-FBD1-4326-B705-3521FDEBE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758" r="30701"/>
          <a:stretch/>
        </p:blipFill>
        <p:spPr>
          <a:xfrm>
            <a:off x="1115616" y="1556792"/>
            <a:ext cx="6336704" cy="2682620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B59FC227-473E-40F2-B1D4-7CB3747A4031}"/>
              </a:ext>
            </a:extLst>
          </p:cNvPr>
          <p:cNvSpPr txBox="1"/>
          <p:nvPr/>
        </p:nvSpPr>
        <p:spPr>
          <a:xfrm>
            <a:off x="259242" y="4381139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dirty="0">
                <a:sym typeface="Symbol" panose="05050102010706020507" pitchFamily="18" charset="2"/>
              </a:rPr>
              <a:t>Williamson-Hall « like » plot, </a:t>
            </a:r>
            <a:r>
              <a:rPr lang="en-US" dirty="0">
                <a:sym typeface="Symbol" panose="05050102010706020507" pitchFamily="18" charset="2"/>
              </a:rPr>
              <a:t>asymmetric peaks:</a:t>
            </a:r>
          </a:p>
          <a:p>
            <a:r>
              <a:rPr lang="en-US" dirty="0">
                <a:sym typeface="Symbol" panose="05050102010706020507" pitchFamily="18" charset="2"/>
              </a:rPr>
              <a:t>Tilt: 1,3°</a:t>
            </a:r>
          </a:p>
          <a:p>
            <a:r>
              <a:rPr lang="fr-FR" dirty="0">
                <a:sym typeface="Symbol" panose="05050102010706020507" pitchFamily="18" charset="2"/>
              </a:rPr>
              <a:t>Twist: 2,5°</a:t>
            </a:r>
            <a:endParaRPr lang="en-US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290E3CA-C315-4F13-90DE-2CEA2BE305F2}"/>
              </a:ext>
            </a:extLst>
          </p:cNvPr>
          <p:cNvSpPr txBox="1"/>
          <p:nvPr/>
        </p:nvSpPr>
        <p:spPr>
          <a:xfrm>
            <a:off x="1763688" y="5805264"/>
            <a:ext cx="54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P. John et al.</a:t>
            </a:r>
            <a:r>
              <a:rPr lang="en-US" sz="1200" b="0" i="1" u="none" strike="noStrike" baseline="0" dirty="0"/>
              <a:t> J. Appl. Phys. </a:t>
            </a:r>
            <a:r>
              <a:rPr lang="en-US" sz="1200" b="1" i="1" u="none" strike="noStrike" baseline="0" dirty="0"/>
              <a:t>129</a:t>
            </a:r>
            <a:r>
              <a:rPr lang="en-US" sz="1200" b="0" i="1" u="none" strike="noStrike" baseline="0" dirty="0"/>
              <a:t>, 095303 (2021)</a:t>
            </a:r>
          </a:p>
          <a:p>
            <a:pPr algn="l"/>
            <a:r>
              <a:rPr lang="en-US" sz="1200" b="0" i="1" u="none" strike="noStrike" baseline="0" dirty="0"/>
              <a:t>R. Lee et al., Appl. Phys. Lett. </a:t>
            </a:r>
            <a:r>
              <a:rPr lang="en-US" sz="1200" b="1" i="1" u="none" strike="noStrike" baseline="0" dirty="0"/>
              <a:t>86</a:t>
            </a:r>
            <a:r>
              <a:rPr lang="en-US" sz="1200" b="0" i="1" u="none" strike="noStrike" baseline="0" dirty="0"/>
              <a:t>, 241904 (2005)</a:t>
            </a:r>
            <a:endParaRPr lang="en-US" sz="1200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55D2DF-7A06-47AD-892B-437F2D245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" t="34683" r="13344" b="33532"/>
          <a:stretch/>
        </p:blipFill>
        <p:spPr>
          <a:xfrm>
            <a:off x="5382000" y="4373647"/>
            <a:ext cx="2895600" cy="21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476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E231BC-AD30-423B-B164-273C9CCFB3FE}"/>
              </a:ext>
            </a:extLst>
          </p:cNvPr>
          <p:cNvSpPr txBox="1"/>
          <p:nvPr/>
        </p:nvSpPr>
        <p:spPr>
          <a:xfrm flipH="1">
            <a:off x="349155" y="922184"/>
            <a:ext cx="566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Thickness measurement: </a:t>
            </a:r>
            <a:r>
              <a:rPr lang="en-US" dirty="0"/>
              <a:t>symmetric geometry </a:t>
            </a:r>
            <a:endParaRPr lang="en-US" b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1395DB9-5528-4CC4-94D3-18969D14A680}"/>
              </a:ext>
            </a:extLst>
          </p:cNvPr>
          <p:cNvSpPr txBox="1"/>
          <p:nvPr/>
        </p:nvSpPr>
        <p:spPr>
          <a:xfrm>
            <a:off x="1428326" y="5599576"/>
            <a:ext cx="5663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Scherrer equation: t= 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9651AAA-14D5-45C9-A103-B5A9A09A669F}"/>
              </a:ext>
            </a:extLst>
          </p:cNvPr>
          <p:cNvGrpSpPr/>
          <p:nvPr/>
        </p:nvGrpSpPr>
        <p:grpSpPr>
          <a:xfrm>
            <a:off x="972000" y="1646952"/>
            <a:ext cx="9216624" cy="3564096"/>
            <a:chOff x="972000" y="1646952"/>
            <a:chExt cx="9216624" cy="35640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6E73D0C-B64B-4534-8CEC-6E7A34512981}"/>
                </a:ext>
              </a:extLst>
            </p:cNvPr>
            <p:cNvGrpSpPr/>
            <p:nvPr/>
          </p:nvGrpSpPr>
          <p:grpSpPr>
            <a:xfrm>
              <a:off x="972000" y="1646952"/>
              <a:ext cx="7200000" cy="3564096"/>
              <a:chOff x="972000" y="2263408"/>
              <a:chExt cx="7200000" cy="3564096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D99DE3D8-7DFC-41C8-B226-75FE3E022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000" y="2263408"/>
                <a:ext cx="7200000" cy="3564096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C373939-2D1A-475B-A010-CD1E96C07B2B}"/>
                  </a:ext>
                </a:extLst>
              </p:cNvPr>
              <p:cNvSpPr txBox="1"/>
              <p:nvPr/>
            </p:nvSpPr>
            <p:spPr>
              <a:xfrm>
                <a:off x="1691680" y="2492896"/>
                <a:ext cx="4572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i="0" u="none" strike="noStrike" baseline="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GaNlayer</a:t>
                </a:r>
                <a:endParaRPr lang="en-US" sz="1800" b="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r>
                  <a:rPr lang="en-US" sz="1800" b="0" i="0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1 µm</a:t>
                </a:r>
              </a:p>
              <a:p>
                <a:r>
                  <a:rPr lang="en-US" sz="1800" b="0" i="0" u="none" strike="noStrike" baseline="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200 nm</a:t>
                </a:r>
              </a:p>
              <a:p>
                <a:r>
                  <a:rPr lang="en-US" sz="1800" b="0" i="0" u="none" strike="noStrike" baseline="0" dirty="0">
                    <a:solidFill>
                      <a:srgbClr val="92D050"/>
                    </a:solidFill>
                    <a:latin typeface="Arial" panose="020B0604020202020204" pitchFamily="34" charset="0"/>
                  </a:rPr>
                  <a:t>50 nm</a:t>
                </a:r>
                <a:endParaRPr lang="en-US" dirty="0"/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3BDC6E7-3350-4E79-B8C0-E5215339D83C}"/>
                </a:ext>
              </a:extLst>
            </p:cNvPr>
            <p:cNvSpPr txBox="1"/>
            <p:nvPr/>
          </p:nvSpPr>
          <p:spPr>
            <a:xfrm>
              <a:off x="3347864" y="2198395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Main peak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A7F1132-9701-415D-918E-03E01E751057}"/>
                </a:ext>
              </a:extLst>
            </p:cNvPr>
            <p:cNvSpPr txBox="1"/>
            <p:nvPr/>
          </p:nvSpPr>
          <p:spPr>
            <a:xfrm>
              <a:off x="2198505" y="2936925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Thickness fringes 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C55B115D-4A9F-4578-BC83-FD96B07BE4B8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4596924" y="2383061"/>
              <a:ext cx="331664" cy="1846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1D2A6A9-89B3-4F7D-BDAA-2EF870BD3C83}"/>
                </a:ext>
              </a:extLst>
            </p:cNvPr>
            <p:cNvCxnSpPr>
              <a:cxnSpLocks/>
            </p:cNvCxnSpPr>
            <p:nvPr/>
          </p:nvCxnSpPr>
          <p:spPr>
            <a:xfrm>
              <a:off x="4506552" y="2449634"/>
              <a:ext cx="497496" cy="4735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2451F578-801A-48EC-8078-DC7FC09491F4}"/>
                </a:ext>
              </a:extLst>
            </p:cNvPr>
            <p:cNvCxnSpPr>
              <a:cxnSpLocks/>
            </p:cNvCxnSpPr>
            <p:nvPr/>
          </p:nvCxnSpPr>
          <p:spPr>
            <a:xfrm>
              <a:off x="4471617" y="2535843"/>
              <a:ext cx="532431" cy="13415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30D5A299-8CBC-438E-85EA-69A14395863D}"/>
                </a:ext>
              </a:extLst>
            </p:cNvPr>
            <p:cNvCxnSpPr>
              <a:cxnSpLocks/>
            </p:cNvCxnSpPr>
            <p:nvPr/>
          </p:nvCxnSpPr>
          <p:spPr>
            <a:xfrm>
              <a:off x="3957340" y="3261301"/>
              <a:ext cx="233964" cy="7902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9008FF87-9C68-4625-9303-43BB11B9F6D1}"/>
                </a:ext>
              </a:extLst>
            </p:cNvPr>
            <p:cNvCxnSpPr>
              <a:cxnSpLocks/>
            </p:cNvCxnSpPr>
            <p:nvPr/>
          </p:nvCxnSpPr>
          <p:spPr>
            <a:xfrm>
              <a:off x="3230882" y="3306257"/>
              <a:ext cx="356064" cy="8309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88C88ED-C93E-4846-B5E5-72C8896451C9}"/>
                </a:ext>
              </a:extLst>
            </p:cNvPr>
            <p:cNvSpPr txBox="1"/>
            <p:nvPr/>
          </p:nvSpPr>
          <p:spPr>
            <a:xfrm>
              <a:off x="6156176" y="2198395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GaN</a:t>
              </a:r>
              <a:r>
                <a:rPr lang="en-US" dirty="0"/>
                <a:t> (0002)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7696A312-8D88-4391-8E66-EF2DDCCDFAC6}"/>
                </a:ext>
              </a:extLst>
            </p:cNvPr>
            <p:cNvCxnSpPr>
              <a:cxnSpLocks/>
            </p:cNvCxnSpPr>
            <p:nvPr/>
          </p:nvCxnSpPr>
          <p:spPr>
            <a:xfrm>
              <a:off x="5652120" y="4581128"/>
              <a:ext cx="504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9149A3B-4104-49DD-A2F9-A617E5FE04ED}"/>
                </a:ext>
              </a:extLst>
            </p:cNvPr>
            <p:cNvSpPr txBox="1"/>
            <p:nvPr/>
          </p:nvSpPr>
          <p:spPr>
            <a:xfrm>
              <a:off x="5616624" y="4285720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fr-FR" sz="18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sz="18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8297518"/>
      </p:ext>
    </p:extLst>
  </p:cSld>
  <p:clrMapOvr>
    <a:masterClrMapping/>
  </p:clrMapOvr>
  <p:transition advTm="27035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2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X-Ray diffraction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9F23AA6-D827-4D85-B85F-15480980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t="-49522" r="-64702" b="133257"/>
          <a:stretch/>
        </p:blipFill>
        <p:spPr>
          <a:xfrm>
            <a:off x="2866915" y="0"/>
            <a:ext cx="3649301" cy="11154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E231BC-AD30-423B-B164-273C9CCFB3FE}"/>
              </a:ext>
            </a:extLst>
          </p:cNvPr>
          <p:cNvSpPr txBox="1"/>
          <p:nvPr/>
        </p:nvSpPr>
        <p:spPr>
          <a:xfrm flipH="1">
            <a:off x="349154" y="922184"/>
            <a:ext cx="68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Thickness measurement: </a:t>
            </a:r>
            <a:r>
              <a:rPr lang="en-US" dirty="0"/>
              <a:t>reflectivity (MBE-grown 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/MgO)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8E8D0FD-5FF5-42F1-AAF4-3F0EFB555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00" y="1808665"/>
            <a:ext cx="5400000" cy="412715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7BD4C1E-9773-476A-86B4-C39EC226A67A}"/>
              </a:ext>
            </a:extLst>
          </p:cNvPr>
          <p:cNvSpPr txBox="1"/>
          <p:nvPr/>
        </p:nvSpPr>
        <p:spPr>
          <a:xfrm>
            <a:off x="6012159" y="2132856"/>
            <a:ext cx="30780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best fit:</a:t>
            </a:r>
          </a:p>
          <a:p>
            <a:endParaRPr lang="en-US" dirty="0"/>
          </a:p>
          <a:p>
            <a:r>
              <a:rPr lang="en-US" dirty="0"/>
              <a:t>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= 98nm</a:t>
            </a:r>
          </a:p>
          <a:p>
            <a:endParaRPr lang="en-US" dirty="0"/>
          </a:p>
          <a:p>
            <a:r>
              <a:rPr lang="en-US" dirty="0"/>
              <a:t>MgO= 42nm</a:t>
            </a:r>
          </a:p>
          <a:p>
            <a:endParaRPr lang="en-US" dirty="0"/>
          </a:p>
          <a:p>
            <a:r>
              <a:rPr lang="en-US" dirty="0"/>
              <a:t>Interface roughness= 1nm</a:t>
            </a:r>
          </a:p>
          <a:p>
            <a:endParaRPr lang="en-US" dirty="0"/>
          </a:p>
          <a:p>
            <a:r>
              <a:rPr lang="en-US" dirty="0"/>
              <a:t>Mg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2 </a:t>
            </a:r>
            <a:r>
              <a:rPr lang="en-US" dirty="0"/>
              <a:t>density= </a:t>
            </a:r>
            <a:r>
              <a:rPr lang="en-US" sz="1800" b="0" i="0" u="none" strike="noStrike" baseline="0" dirty="0">
                <a:latin typeface="Times-Roman"/>
              </a:rPr>
              <a:t>2</a:t>
            </a:r>
            <a:r>
              <a:rPr lang="en-US" sz="1800" b="0" i="1" u="none" strike="noStrike" baseline="0" dirty="0"/>
              <a:t>.</a:t>
            </a:r>
            <a:r>
              <a:rPr lang="en-US" sz="1800" b="0" i="0" u="none" strike="noStrike" baseline="0" dirty="0"/>
              <a:t>56 g cm</a:t>
            </a:r>
            <a:r>
              <a:rPr lang="en-US" sz="1800" b="0" i="0" u="none" strike="noStrike" baseline="30000" dirty="0"/>
              <a:t>−3</a:t>
            </a:r>
            <a:endParaRPr lang="en-US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14552"/>
      </p:ext>
    </p:extLst>
  </p:cSld>
  <p:clrMapOvr>
    <a:masterClrMapping/>
  </p:clrMapOvr>
  <p:transition advTm="27035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8EAAE4-8F44-4382-98B8-9A5222A749BE}"/>
              </a:ext>
            </a:extLst>
          </p:cNvPr>
          <p:cNvSpPr txBox="1"/>
          <p:nvPr/>
        </p:nvSpPr>
        <p:spPr>
          <a:xfrm>
            <a:off x="7767000" y="23834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 </a:t>
            </a:r>
            <a:r>
              <a:rPr lang="en-US" dirty="0" err="1"/>
              <a:t>Florea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D2B8B1-02C6-49FC-8D16-814BF1134269}"/>
              </a:ext>
            </a:extLst>
          </p:cNvPr>
          <p:cNvSpPr txBox="1"/>
          <p:nvPr/>
        </p:nvSpPr>
        <p:spPr>
          <a:xfrm>
            <a:off x="162000" y="819000"/>
            <a:ext cx="8731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Transmission</a:t>
            </a:r>
            <a:r>
              <a:rPr lang="en-US" dirty="0"/>
              <a:t> electron microscopy:</a:t>
            </a:r>
          </a:p>
          <a:p>
            <a:endParaRPr lang="en-US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/>
              <a:t>Requires a 0 to a few hundred nm-thick sample =&gt;   sample preparation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579CA7-4EEA-49AD-9525-A25AE88E4BB4}"/>
              </a:ext>
            </a:extLst>
          </p:cNvPr>
          <p:cNvSpPr/>
          <p:nvPr/>
        </p:nvSpPr>
        <p:spPr>
          <a:xfrm>
            <a:off x="3095836" y="3212936"/>
            <a:ext cx="2059400" cy="576064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2AB4D8-787C-479C-BC08-6108FF84A91C}"/>
              </a:ext>
            </a:extLst>
          </p:cNvPr>
          <p:cNvSpPr/>
          <p:nvPr/>
        </p:nvSpPr>
        <p:spPr>
          <a:xfrm>
            <a:off x="3095836" y="2829088"/>
            <a:ext cx="2059400" cy="383848"/>
          </a:xfrm>
          <a:prstGeom prst="rect">
            <a:avLst/>
          </a:prstGeom>
          <a:pattFill prst="solidDmnd">
            <a:fgClr>
              <a:srgbClr val="00FF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F8FF43A-9C15-4756-8009-2AB043DB8746}"/>
              </a:ext>
            </a:extLst>
          </p:cNvPr>
          <p:cNvCxnSpPr/>
          <p:nvPr/>
        </p:nvCxnSpPr>
        <p:spPr>
          <a:xfrm flipH="1">
            <a:off x="5220072" y="3212936"/>
            <a:ext cx="576064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062232E-26AC-41CB-BD98-3D10BBC00F3B}"/>
              </a:ext>
            </a:extLst>
          </p:cNvPr>
          <p:cNvSpPr txBox="1"/>
          <p:nvPr/>
        </p:nvSpPr>
        <p:spPr>
          <a:xfrm>
            <a:off x="5860972" y="302827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 section (CS)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DCA0B78-623D-467C-BBB8-E270D1AD4DC1}"/>
              </a:ext>
            </a:extLst>
          </p:cNvPr>
          <p:cNvCxnSpPr>
            <a:cxnSpLocks/>
          </p:cNvCxnSpPr>
          <p:nvPr/>
        </p:nvCxnSpPr>
        <p:spPr>
          <a:xfrm>
            <a:off x="4216025" y="2214004"/>
            <a:ext cx="1" cy="57911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D402853-2EEE-44B0-A824-5F55C7B0FAD8}"/>
              </a:ext>
            </a:extLst>
          </p:cNvPr>
          <p:cNvSpPr txBox="1"/>
          <p:nvPr/>
        </p:nvSpPr>
        <p:spPr>
          <a:xfrm>
            <a:off x="4335988" y="227866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 view (PV)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218C20-5BAE-473B-8856-52F006D79C90}"/>
              </a:ext>
            </a:extLst>
          </p:cNvPr>
          <p:cNvSpPr txBox="1"/>
          <p:nvPr/>
        </p:nvSpPr>
        <p:spPr>
          <a:xfrm>
            <a:off x="162000" y="4498876"/>
            <a:ext cx="87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“classical” preparation: cutting, gluing, polishing and ion thinning; both CS et PV;  </a:t>
            </a:r>
            <a:r>
              <a:rPr lang="en-US" dirty="0">
                <a:solidFill>
                  <a:srgbClr val="FF0000"/>
                </a:solidFill>
              </a:rPr>
              <a:t>time consuming, manual skills, non localized</a:t>
            </a:r>
            <a:r>
              <a:rPr lang="en-US" dirty="0"/>
              <a:t>, high quality very thin samples</a:t>
            </a:r>
          </a:p>
          <a:p>
            <a:endParaRPr lang="en-US" dirty="0"/>
          </a:p>
          <a:p>
            <a:r>
              <a:rPr lang="en-US" dirty="0"/>
              <a:t>- Focus ion beam</a:t>
            </a:r>
          </a:p>
        </p:txBody>
      </p:sp>
    </p:spTree>
    <p:extLst>
      <p:ext uri="{BB962C8B-B14F-4D97-AF65-F5344CB8AC3E}">
        <p14:creationId xmlns:p14="http://schemas.microsoft.com/office/powerpoint/2010/main" val="3630213987"/>
      </p:ext>
    </p:extLst>
  </p:cSld>
  <p:clrMapOvr>
    <a:masterClrMapping/>
  </p:clrMapOvr>
  <p:transition advTm="27035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8EAAE4-8F44-4382-98B8-9A5222A749BE}"/>
              </a:ext>
            </a:extLst>
          </p:cNvPr>
          <p:cNvSpPr txBox="1"/>
          <p:nvPr/>
        </p:nvSpPr>
        <p:spPr>
          <a:xfrm>
            <a:off x="7767000" y="23834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 </a:t>
            </a:r>
            <a:r>
              <a:rPr lang="en-US" dirty="0" err="1"/>
              <a:t>Florea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D2B8B1-02C6-49FC-8D16-814BF1134269}"/>
              </a:ext>
            </a:extLst>
          </p:cNvPr>
          <p:cNvSpPr txBox="1"/>
          <p:nvPr/>
        </p:nvSpPr>
        <p:spPr>
          <a:xfrm>
            <a:off x="162000" y="819000"/>
            <a:ext cx="6231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Transmission</a:t>
            </a:r>
            <a:r>
              <a:rPr lang="en-US" dirty="0"/>
              <a:t> electron microscopy:</a:t>
            </a:r>
          </a:p>
          <a:p>
            <a:endParaRPr lang="en-US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/>
              <a:t>Requires a 0 to a few hundred nm-thick sample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579CA7-4EEA-49AD-9525-A25AE88E4BB4}"/>
              </a:ext>
            </a:extLst>
          </p:cNvPr>
          <p:cNvSpPr/>
          <p:nvPr/>
        </p:nvSpPr>
        <p:spPr>
          <a:xfrm>
            <a:off x="3095836" y="2891006"/>
            <a:ext cx="2059400" cy="576064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2AB4D8-787C-479C-BC08-6108FF84A91C}"/>
              </a:ext>
            </a:extLst>
          </p:cNvPr>
          <p:cNvSpPr/>
          <p:nvPr/>
        </p:nvSpPr>
        <p:spPr>
          <a:xfrm>
            <a:off x="3095836" y="2507158"/>
            <a:ext cx="2059400" cy="383848"/>
          </a:xfrm>
          <a:prstGeom prst="rect">
            <a:avLst/>
          </a:prstGeom>
          <a:pattFill prst="solidDmnd">
            <a:fgClr>
              <a:srgbClr val="00FF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F8FF43A-9C15-4756-8009-2AB043DB8746}"/>
              </a:ext>
            </a:extLst>
          </p:cNvPr>
          <p:cNvCxnSpPr/>
          <p:nvPr/>
        </p:nvCxnSpPr>
        <p:spPr>
          <a:xfrm flipH="1">
            <a:off x="5220072" y="2891006"/>
            <a:ext cx="576064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062232E-26AC-41CB-BD98-3D10BBC00F3B}"/>
              </a:ext>
            </a:extLst>
          </p:cNvPr>
          <p:cNvSpPr txBox="1"/>
          <p:nvPr/>
        </p:nvSpPr>
        <p:spPr>
          <a:xfrm>
            <a:off x="5860972" y="270634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 section (CS)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DCA0B78-623D-467C-BBB8-E270D1AD4DC1}"/>
              </a:ext>
            </a:extLst>
          </p:cNvPr>
          <p:cNvCxnSpPr>
            <a:cxnSpLocks/>
          </p:cNvCxnSpPr>
          <p:nvPr/>
        </p:nvCxnSpPr>
        <p:spPr>
          <a:xfrm>
            <a:off x="4216025" y="1892074"/>
            <a:ext cx="1" cy="57911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D402853-2EEE-44B0-A824-5F55C7B0FAD8}"/>
              </a:ext>
            </a:extLst>
          </p:cNvPr>
          <p:cNvSpPr txBox="1"/>
          <p:nvPr/>
        </p:nvSpPr>
        <p:spPr>
          <a:xfrm>
            <a:off x="4335988" y="195673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 view (PV)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218C20-5BAE-473B-8856-52F006D79C90}"/>
              </a:ext>
            </a:extLst>
          </p:cNvPr>
          <p:cNvSpPr txBox="1"/>
          <p:nvPr/>
        </p:nvSpPr>
        <p:spPr>
          <a:xfrm>
            <a:off x="162000" y="4044447"/>
            <a:ext cx="873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“classical” preparation: cutting, gluing, polishing and ion thinning; both CS et PV; 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time consuming, manual skills, non localized</a:t>
            </a:r>
            <a:r>
              <a:rPr lang="en-US" dirty="0"/>
              <a:t>, high quality very thin samples</a:t>
            </a:r>
          </a:p>
          <a:p>
            <a:endParaRPr lang="en-US" dirty="0"/>
          </a:p>
          <a:p>
            <a:r>
              <a:rPr lang="en-US" dirty="0"/>
              <a:t>- Focus ion beam: CS; quick (1/2 day/sample), partially automatic, localized;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amorphous surface layer, expensive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BD4541-387A-4B9E-9C7C-5CDBACA655A0}"/>
              </a:ext>
            </a:extLst>
          </p:cNvPr>
          <p:cNvSpPr txBox="1"/>
          <p:nvPr/>
        </p:nvSpPr>
        <p:spPr>
          <a:xfrm>
            <a:off x="2590528" y="5806764"/>
            <a:ext cx="3962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Destructive technic</a:t>
            </a:r>
          </a:p>
        </p:txBody>
      </p:sp>
    </p:spTree>
    <p:extLst>
      <p:ext uri="{BB962C8B-B14F-4D97-AF65-F5344CB8AC3E}">
        <p14:creationId xmlns:p14="http://schemas.microsoft.com/office/powerpoint/2010/main" val="4114998140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458900-2FC5-4E27-85C6-6B8D676DA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000" y="1134941"/>
            <a:ext cx="5400000" cy="39206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DE57F4-6A2D-45BB-899A-182F02A44252}"/>
              </a:ext>
            </a:extLst>
          </p:cNvPr>
          <p:cNvSpPr txBox="1"/>
          <p:nvPr/>
        </p:nvSpPr>
        <p:spPr>
          <a:xfrm>
            <a:off x="1612944" y="588691"/>
            <a:ext cx="2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Transmission electron microscopy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B93C9F-40BF-4338-833C-F31AB871A541}"/>
              </a:ext>
            </a:extLst>
          </p:cNvPr>
          <p:cNvSpPr txBox="1"/>
          <p:nvPr/>
        </p:nvSpPr>
        <p:spPr>
          <a:xfrm>
            <a:off x="4377720" y="582883"/>
            <a:ext cx="30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Scanning transmission electron microscopy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FD326C5-137F-41A3-BE23-1B1B21C095D5}"/>
              </a:ext>
            </a:extLst>
          </p:cNvPr>
          <p:cNvGrpSpPr>
            <a:grpSpLocks noChangeAspect="1"/>
          </p:cNvGrpSpPr>
          <p:nvPr/>
        </p:nvGrpSpPr>
        <p:grpSpPr>
          <a:xfrm>
            <a:off x="2377944" y="4928993"/>
            <a:ext cx="900000" cy="844263"/>
            <a:chOff x="1044271" y="3748088"/>
            <a:chExt cx="1409655" cy="13223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287A17-7D57-4B4F-B594-D586884B275D}"/>
                </a:ext>
              </a:extLst>
            </p:cNvPr>
            <p:cNvSpPr/>
            <p:nvPr/>
          </p:nvSpPr>
          <p:spPr>
            <a:xfrm>
              <a:off x="1044271" y="4904022"/>
              <a:ext cx="1409655" cy="166422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sample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1A6783-C272-46D6-BC20-416D70C36001}"/>
                </a:ext>
              </a:extLst>
            </p:cNvPr>
            <p:cNvSpPr/>
            <p:nvPr/>
          </p:nvSpPr>
          <p:spPr>
            <a:xfrm>
              <a:off x="1044271" y="3748088"/>
              <a:ext cx="1392031" cy="11559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Fixed probe</a:t>
              </a:r>
            </a:p>
          </p:txBody>
        </p:sp>
      </p:grpSp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F9314B2F-998D-47B5-9255-7B556EB26F43}"/>
              </a:ext>
            </a:extLst>
          </p:cNvPr>
          <p:cNvSpPr>
            <a:spLocks noChangeAspect="1"/>
          </p:cNvSpPr>
          <p:nvPr/>
        </p:nvSpPr>
        <p:spPr>
          <a:xfrm>
            <a:off x="2377944" y="6244081"/>
            <a:ext cx="900000" cy="437652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image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C2FABE9-36E8-4DC2-A9DB-C210C1924CC2}"/>
              </a:ext>
            </a:extLst>
          </p:cNvPr>
          <p:cNvCxnSpPr>
            <a:cxnSpLocks/>
          </p:cNvCxnSpPr>
          <p:nvPr/>
        </p:nvCxnSpPr>
        <p:spPr>
          <a:xfrm>
            <a:off x="2822318" y="5808627"/>
            <a:ext cx="0" cy="320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201E85F-10ED-4CF7-9AF2-5BD66D2565BE}"/>
              </a:ext>
            </a:extLst>
          </p:cNvPr>
          <p:cNvSpPr txBox="1"/>
          <p:nvPr/>
        </p:nvSpPr>
        <p:spPr>
          <a:xfrm>
            <a:off x="191784" y="2448913"/>
            <a:ext cx="148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“large” parallel beam on the sample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C58AD8C-BB8D-49E7-AC2E-AC17E6FAE77D}"/>
              </a:ext>
            </a:extLst>
          </p:cNvPr>
          <p:cNvCxnSpPr>
            <a:cxnSpLocks/>
          </p:cNvCxnSpPr>
          <p:nvPr/>
        </p:nvCxnSpPr>
        <p:spPr>
          <a:xfrm>
            <a:off x="1422000" y="2709000"/>
            <a:ext cx="1083456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B685790-9788-419D-A57D-F9016B98461C}"/>
              </a:ext>
            </a:extLst>
          </p:cNvPr>
          <p:cNvSpPr txBox="1"/>
          <p:nvPr/>
        </p:nvSpPr>
        <p:spPr>
          <a:xfrm>
            <a:off x="7106664" y="2426569"/>
            <a:ext cx="148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“small” convergent beam on the sample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486192A-1DCC-4ADC-86C9-BACF874D5210}"/>
              </a:ext>
            </a:extLst>
          </p:cNvPr>
          <p:cNvCxnSpPr>
            <a:cxnSpLocks/>
          </p:cNvCxnSpPr>
          <p:nvPr/>
        </p:nvCxnSpPr>
        <p:spPr>
          <a:xfrm flipH="1" flipV="1">
            <a:off x="5998613" y="2731859"/>
            <a:ext cx="1255772" cy="204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1056">
            <a:extLst>
              <a:ext uri="{FF2B5EF4-FFF2-40B4-BE49-F238E27FC236}">
                <a16:creationId xmlns:a16="http://schemas.microsoft.com/office/drawing/2014/main" id="{6152EC3A-D0C3-4BCD-AC5A-55286904DE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17310" y="5282926"/>
            <a:ext cx="2520000" cy="1267743"/>
            <a:chOff x="957" y="1877"/>
            <a:chExt cx="4882" cy="2456"/>
          </a:xfrm>
        </p:grpSpPr>
        <p:sp>
          <p:nvSpPr>
            <p:cNvPr id="27" name="Rectangle 1027">
              <a:extLst>
                <a:ext uri="{FF2B5EF4-FFF2-40B4-BE49-F238E27FC236}">
                  <a16:creationId xmlns:a16="http://schemas.microsoft.com/office/drawing/2014/main" id="{A2FD7773-AF3D-4761-B315-472FC98B56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9" y="2979"/>
              <a:ext cx="515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Oval 1028">
              <a:extLst>
                <a:ext uri="{FF2B5EF4-FFF2-40B4-BE49-F238E27FC236}">
                  <a16:creationId xmlns:a16="http://schemas.microsoft.com/office/drawing/2014/main" id="{94E2CF76-5724-4F67-8573-1778B1FA20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6" y="2206"/>
              <a:ext cx="86" cy="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9" name="Picture 1030">
              <a:extLst>
                <a:ext uri="{FF2B5EF4-FFF2-40B4-BE49-F238E27FC236}">
                  <a16:creationId xmlns:a16="http://schemas.microsoft.com/office/drawing/2014/main" id="{67A68162-D4E8-4667-B63F-672D3F2DC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" y="2184"/>
              <a:ext cx="1432" cy="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31">
              <a:extLst>
                <a:ext uri="{FF2B5EF4-FFF2-40B4-BE49-F238E27FC236}">
                  <a16:creationId xmlns:a16="http://schemas.microsoft.com/office/drawing/2014/main" id="{C8BA75B2-1792-4422-8831-69ED027B9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" y="2184"/>
              <a:ext cx="1432" cy="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AutoShape 1035">
              <a:extLst>
                <a:ext uri="{FF2B5EF4-FFF2-40B4-BE49-F238E27FC236}">
                  <a16:creationId xmlns:a16="http://schemas.microsoft.com/office/drawing/2014/main" id="{17B525EC-40ED-4EB7-A3DA-57F2DD9B0B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43" y="2034"/>
              <a:ext cx="172" cy="89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2" name="Group 1042">
              <a:extLst>
                <a:ext uri="{FF2B5EF4-FFF2-40B4-BE49-F238E27FC236}">
                  <a16:creationId xmlns:a16="http://schemas.microsoft.com/office/drawing/2014/main" id="{B73981C1-7BD6-4D42-A37D-7113D4B9E3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7" y="1934"/>
              <a:ext cx="2032" cy="2089"/>
              <a:chOff x="609" y="1088"/>
              <a:chExt cx="2271" cy="2335"/>
            </a:xfrm>
          </p:grpSpPr>
          <p:sp>
            <p:nvSpPr>
              <p:cNvPr id="38" name="Line 1036">
                <a:extLst>
                  <a:ext uri="{FF2B5EF4-FFF2-40B4-BE49-F238E27FC236}">
                    <a16:creationId xmlns:a16="http://schemas.microsoft.com/office/drawing/2014/main" id="{403EAAF7-6AC3-448D-B38C-4717F143074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60" y="3120"/>
                <a:ext cx="18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Line 1037">
                <a:extLst>
                  <a:ext uri="{FF2B5EF4-FFF2-40B4-BE49-F238E27FC236}">
                    <a16:creationId xmlns:a16="http://schemas.microsoft.com/office/drawing/2014/main" id="{F590F604-E450-4E2A-89ED-55EC6B60447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960" y="1344"/>
                <a:ext cx="0" cy="17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Text Box 1039">
                <a:extLst>
                  <a:ext uri="{FF2B5EF4-FFF2-40B4-BE49-F238E27FC236}">
                    <a16:creationId xmlns:a16="http://schemas.microsoft.com/office/drawing/2014/main" id="{A95B2EB6-CA3F-4549-AE9B-6425E444175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92" y="3072"/>
                <a:ext cx="288" cy="3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dirty="0"/>
                  <a:t>x</a:t>
                </a:r>
              </a:p>
            </p:txBody>
          </p:sp>
          <p:sp>
            <p:nvSpPr>
              <p:cNvPr id="41" name="Text Box 1040">
                <a:extLst>
                  <a:ext uri="{FF2B5EF4-FFF2-40B4-BE49-F238E27FC236}">
                    <a16:creationId xmlns:a16="http://schemas.microsoft.com/office/drawing/2014/main" id="{BB8A0894-2A2A-4526-A720-685052DC0E6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9" y="1088"/>
                <a:ext cx="240" cy="3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dirty="0"/>
                  <a:t>y</a:t>
                </a:r>
              </a:p>
            </p:txBody>
          </p:sp>
        </p:grpSp>
        <p:sp>
          <p:nvSpPr>
            <p:cNvPr id="33" name="Text Box 1043">
              <a:extLst>
                <a:ext uri="{FF2B5EF4-FFF2-40B4-BE49-F238E27FC236}">
                  <a16:creationId xmlns:a16="http://schemas.microsoft.com/office/drawing/2014/main" id="{BB1CA2D9-75C2-42E1-B874-AE4061B9456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73" y="3670"/>
              <a:ext cx="98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 dirty="0"/>
                <a:t>x</a:t>
              </a:r>
              <a:r>
                <a:rPr lang="en-US" altLang="en-US" sz="1000" baseline="-25000" dirty="0"/>
                <a:t>1</a:t>
              </a:r>
              <a:endParaRPr lang="en-US" altLang="en-US" sz="1000" dirty="0"/>
            </a:p>
          </p:txBody>
        </p:sp>
        <p:sp>
          <p:nvSpPr>
            <p:cNvPr id="34" name="Text Box 1044">
              <a:extLst>
                <a:ext uri="{FF2B5EF4-FFF2-40B4-BE49-F238E27FC236}">
                  <a16:creationId xmlns:a16="http://schemas.microsoft.com/office/drawing/2014/main" id="{75816330-9F29-4864-AD2F-F682DF16BD9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83" y="2683"/>
              <a:ext cx="50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 dirty="0"/>
                <a:t>y</a:t>
              </a:r>
              <a:r>
                <a:rPr lang="en-US" altLang="en-US" sz="1000" baseline="-25000" dirty="0"/>
                <a:t>1</a:t>
              </a:r>
              <a:endParaRPr lang="en-US" altLang="en-US" sz="1000" dirty="0"/>
            </a:p>
          </p:txBody>
        </p:sp>
        <p:sp>
          <p:nvSpPr>
            <p:cNvPr id="35" name="Text Box 1045">
              <a:extLst>
                <a:ext uri="{FF2B5EF4-FFF2-40B4-BE49-F238E27FC236}">
                  <a16:creationId xmlns:a16="http://schemas.microsoft.com/office/drawing/2014/main" id="{8BA0DD2E-E4D5-4E84-8793-6B19FA299A2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271" y="4019"/>
              <a:ext cx="1856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dirty="0"/>
                <a:t>sample</a:t>
              </a:r>
            </a:p>
          </p:txBody>
        </p:sp>
        <p:sp>
          <p:nvSpPr>
            <p:cNvPr id="36" name="Text Box 1047">
              <a:extLst>
                <a:ext uri="{FF2B5EF4-FFF2-40B4-BE49-F238E27FC236}">
                  <a16:creationId xmlns:a16="http://schemas.microsoft.com/office/drawing/2014/main" id="{F889E73F-B793-4773-8A6B-8636930A79F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048" y="3759"/>
              <a:ext cx="1791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dirty="0"/>
                <a:t>image</a:t>
              </a:r>
            </a:p>
          </p:txBody>
        </p:sp>
        <p:sp>
          <p:nvSpPr>
            <p:cNvPr id="37" name="Text Box 1050">
              <a:extLst>
                <a:ext uri="{FF2B5EF4-FFF2-40B4-BE49-F238E27FC236}">
                  <a16:creationId xmlns:a16="http://schemas.microsoft.com/office/drawing/2014/main" id="{A809308B-C6C7-4E3A-B1BB-A327FDE91E2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03" y="1877"/>
              <a:ext cx="1432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I</a:t>
              </a:r>
              <a:r>
                <a:rPr lang="en-US" altLang="en-US" sz="1200" b="1" baseline="-25000" dirty="0">
                  <a:solidFill>
                    <a:srgbClr val="FF0000"/>
                  </a:solidFill>
                </a:rPr>
                <a:t>x1y1</a:t>
              </a:r>
              <a:r>
                <a:rPr lang="en-US" altLang="en-US" sz="1200" b="1" dirty="0">
                  <a:solidFill>
                    <a:srgbClr val="FF0000"/>
                  </a:solidFill>
                </a:rPr>
                <a:t>(</a:t>
              </a:r>
              <a:r>
                <a:rPr lang="en-US" altLang="en-US" sz="12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)</a:t>
              </a:r>
              <a:endParaRPr lang="en-US" alt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2377DE2-02CB-4C42-BA49-3329693742B1}"/>
              </a:ext>
            </a:extLst>
          </p:cNvPr>
          <p:cNvSpPr/>
          <p:nvPr/>
        </p:nvSpPr>
        <p:spPr>
          <a:xfrm>
            <a:off x="5337000" y="2709000"/>
            <a:ext cx="630000" cy="45719"/>
          </a:xfrm>
          <a:prstGeom prst="rect">
            <a:avLst/>
          </a:prstGeom>
          <a:solidFill>
            <a:srgbClr val="00B050"/>
          </a:solidFill>
          <a:ln w="12700">
            <a:solidFill>
              <a:srgbClr val="00F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22674"/>
      </p:ext>
    </p:extLst>
  </p:cSld>
  <p:clrMapOvr>
    <a:masterClrMapping/>
  </p:clrMapOvr>
  <p:transition advTm="27035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458900-2FC5-4E27-85C6-6B8D676DA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" r="55924"/>
          <a:stretch/>
        </p:blipFill>
        <p:spPr>
          <a:xfrm>
            <a:off x="3042000" y="1314000"/>
            <a:ext cx="3325758" cy="54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DE57F4-6A2D-45BB-899A-182F02A44252}"/>
              </a:ext>
            </a:extLst>
          </p:cNvPr>
          <p:cNvSpPr txBox="1"/>
          <p:nvPr/>
        </p:nvSpPr>
        <p:spPr>
          <a:xfrm>
            <a:off x="2981814" y="990834"/>
            <a:ext cx="2430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Transmission electron microscopy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5B7FFD-5190-4559-BD86-BF84AE7EAB6D}"/>
              </a:ext>
            </a:extLst>
          </p:cNvPr>
          <p:cNvSpPr txBox="1"/>
          <p:nvPr/>
        </p:nvSpPr>
        <p:spPr>
          <a:xfrm>
            <a:off x="4781814" y="3834000"/>
            <a:ext cx="2430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Objective lens focus plane: diffraction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DB4AFE-40E6-4C38-890F-393B836F12EA}"/>
              </a:ext>
            </a:extLst>
          </p:cNvPr>
          <p:cNvSpPr txBox="1"/>
          <p:nvPr/>
        </p:nvSpPr>
        <p:spPr>
          <a:xfrm>
            <a:off x="5111090" y="6039000"/>
            <a:ext cx="6014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64224709"/>
      </p:ext>
    </p:extLst>
  </p:cSld>
  <p:clrMapOvr>
    <a:masterClrMapping/>
  </p:clrMapOvr>
  <p:transition advTm="27035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CC6616-E51E-44A9-9BA6-EB4073F21D36}"/>
              </a:ext>
            </a:extLst>
          </p:cNvPr>
          <p:cNvSpPr txBox="1"/>
          <p:nvPr/>
        </p:nvSpPr>
        <p:spPr>
          <a:xfrm>
            <a:off x="207000" y="7290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diffraction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F55FF0C1-3BA8-4E9D-A953-FA53158185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37555" y="1301329"/>
            <a:ext cx="1610527" cy="1800000"/>
            <a:chOff x="3408" y="672"/>
            <a:chExt cx="2040" cy="2280"/>
          </a:xfrm>
        </p:grpSpPr>
        <p:pic>
          <p:nvPicPr>
            <p:cNvPr id="9" name="Picture 6" descr="G:\ems\III-N\GaN\1120d.jpg">
              <a:extLst>
                <a:ext uri="{FF2B5EF4-FFF2-40B4-BE49-F238E27FC236}">
                  <a16:creationId xmlns:a16="http://schemas.microsoft.com/office/drawing/2014/main" id="{C5B35384-EB73-4E45-8872-D5099098E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672"/>
              <a:ext cx="2040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DD9F6DED-04E4-4D50-A0CF-8B231FB40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6" y="1046"/>
              <a:ext cx="7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1000" b="1" dirty="0">
                  <a:solidFill>
                    <a:srgbClr val="FF0000"/>
                  </a:solidFill>
                </a:rPr>
                <a:t>(0002)</a:t>
              </a:r>
              <a:endParaRPr lang="en-GB" alt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DFB21520-6A72-4644-BE86-113AD8F8A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7" y="1566"/>
              <a:ext cx="857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1000" b="1" dirty="0">
                  <a:solidFill>
                    <a:srgbClr val="FF0000"/>
                  </a:solidFill>
                </a:rPr>
                <a:t>(10-10)</a:t>
              </a:r>
              <a:endParaRPr lang="en-GB" alt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5D42C877-FE4E-4EB6-B0F6-6977AB981494}"/>
              </a:ext>
            </a:extLst>
          </p:cNvPr>
          <p:cNvSpPr txBox="1"/>
          <p:nvPr/>
        </p:nvSpPr>
        <p:spPr>
          <a:xfrm>
            <a:off x="1474291" y="3258092"/>
            <a:ext cx="1744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GaN</a:t>
            </a:r>
            <a:r>
              <a:rPr lang="en-US" sz="1200" dirty="0"/>
              <a:t> [11-20] zone axis </a:t>
            </a: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1691F308-926D-4209-B1D5-3AAD3DD484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02627" y="4104388"/>
            <a:ext cx="1659091" cy="1800000"/>
            <a:chOff x="3696" y="816"/>
            <a:chExt cx="2190" cy="2376"/>
          </a:xfrm>
        </p:grpSpPr>
        <p:pic>
          <p:nvPicPr>
            <p:cNvPr id="16" name="Picture 2" descr="G:\ems\III-N\GaN\1100d.jpg">
              <a:extLst>
                <a:ext uri="{FF2B5EF4-FFF2-40B4-BE49-F238E27FC236}">
                  <a16:creationId xmlns:a16="http://schemas.microsoft.com/office/drawing/2014/main" id="{3743D5D3-595D-4B1F-B840-544512837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816"/>
              <a:ext cx="2040" cy="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88B111AF-13D1-46C4-8D48-C3AE7DF25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1296"/>
              <a:ext cx="72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1000" b="1" dirty="0">
                  <a:solidFill>
                    <a:srgbClr val="FF0000"/>
                  </a:solidFill>
                </a:rPr>
                <a:t>(0002)</a:t>
              </a:r>
              <a:endParaRPr lang="en-GB" alt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 Box 6">
              <a:extLst>
                <a:ext uri="{FF2B5EF4-FFF2-40B4-BE49-F238E27FC236}">
                  <a16:creationId xmlns:a16="http://schemas.microsoft.com/office/drawing/2014/main" id="{76C57285-C648-4FB3-9191-5358FA138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1664"/>
              <a:ext cx="79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1000" b="1" dirty="0">
                  <a:solidFill>
                    <a:srgbClr val="FF0000"/>
                  </a:solidFill>
                </a:rPr>
                <a:t>(11-20)</a:t>
              </a:r>
              <a:endParaRPr lang="en-GB" alt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159F05A2-BD80-4DA7-93E4-9F9CE40D69CC}"/>
              </a:ext>
            </a:extLst>
          </p:cNvPr>
          <p:cNvSpPr txBox="1"/>
          <p:nvPr/>
        </p:nvSpPr>
        <p:spPr>
          <a:xfrm>
            <a:off x="1440894" y="6196686"/>
            <a:ext cx="1755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GaN</a:t>
            </a:r>
            <a:r>
              <a:rPr lang="en-US" sz="1200" dirty="0"/>
              <a:t> [10-10] zone axis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E8D4363-F5F4-4F24-8ABE-FA46C354C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538" y="1397405"/>
            <a:ext cx="1182207" cy="180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E73699-F457-4D8E-858E-6CCEDC06BD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000" y="4059000"/>
            <a:ext cx="1160266" cy="1800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8E06987-CBA4-4223-A86D-20987327821E}"/>
              </a:ext>
            </a:extLst>
          </p:cNvPr>
          <p:cNvSpPr txBox="1"/>
          <p:nvPr/>
        </p:nvSpPr>
        <p:spPr>
          <a:xfrm>
            <a:off x="4887000" y="3396591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 of the mono-crystallinity of the layer</a:t>
            </a:r>
          </a:p>
        </p:txBody>
      </p:sp>
    </p:spTree>
    <p:extLst>
      <p:ext uri="{BB962C8B-B14F-4D97-AF65-F5344CB8AC3E}">
        <p14:creationId xmlns:p14="http://schemas.microsoft.com/office/powerpoint/2010/main" val="1172196027"/>
      </p:ext>
    </p:extLst>
  </p:cSld>
  <p:clrMapOvr>
    <a:masterClrMapping/>
  </p:clrMapOvr>
  <p:transition advTm="27035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CC6616-E51E-44A9-9BA6-EB4073F21D36}"/>
              </a:ext>
            </a:extLst>
          </p:cNvPr>
          <p:cNvSpPr txBox="1"/>
          <p:nvPr/>
        </p:nvSpPr>
        <p:spPr>
          <a:xfrm>
            <a:off x="207000" y="7290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diffraction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3FB289-B5AE-4B83-83BD-A637E4BC3522}"/>
              </a:ext>
            </a:extLst>
          </p:cNvPr>
          <p:cNvSpPr txBox="1"/>
          <p:nvPr/>
        </p:nvSpPr>
        <p:spPr>
          <a:xfrm>
            <a:off x="162388" y="996049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Determination of epitaxial relationship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1049AD7-76A2-4C7F-8AED-A53D85CAD5AB}"/>
              </a:ext>
            </a:extLst>
          </p:cNvPr>
          <p:cNvGrpSpPr/>
          <p:nvPr/>
        </p:nvGrpSpPr>
        <p:grpSpPr>
          <a:xfrm>
            <a:off x="2434844" y="1302212"/>
            <a:ext cx="4274312" cy="2505304"/>
            <a:chOff x="3307096" y="2238676"/>
            <a:chExt cx="4274312" cy="2505304"/>
          </a:xfrm>
        </p:grpSpPr>
        <p:graphicFrame>
          <p:nvGraphicFramePr>
            <p:cNvPr id="21" name="Objet 20">
              <a:extLst>
                <a:ext uri="{FF2B5EF4-FFF2-40B4-BE49-F238E27FC236}">
                  <a16:creationId xmlns:a16="http://schemas.microsoft.com/office/drawing/2014/main" id="{75DECF94-2F65-41BB-B54A-C19D5836AA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1543998"/>
                </p:ext>
              </p:extLst>
            </p:nvPr>
          </p:nvGraphicFramePr>
          <p:xfrm>
            <a:off x="3765904" y="2238676"/>
            <a:ext cx="3056264" cy="1735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38" r:id="rId4" imgW="18653760" imgH="10590120" progId="">
                    <p:embed/>
                  </p:oleObj>
                </mc:Choice>
                <mc:Fallback>
                  <p:oleObj r:id="rId4" imgW="18653760" imgH="10590120" progId="">
                    <p:embed/>
                    <p:pic>
                      <p:nvPicPr>
                        <p:cNvPr id="23" name="Objet 22">
                          <a:extLst>
                            <a:ext uri="{FF2B5EF4-FFF2-40B4-BE49-F238E27FC236}">
                              <a16:creationId xmlns:a16="http://schemas.microsoft.com/office/drawing/2014/main" id="{CC1D448D-E4EA-4EF5-B19A-2BF95375FF0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765904" y="2238676"/>
                          <a:ext cx="3056264" cy="1735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C49F8B5-FD02-479F-8690-E35F504216A8}"/>
                </a:ext>
              </a:extLst>
            </p:cNvPr>
            <p:cNvSpPr txBox="1"/>
            <p:nvPr/>
          </p:nvSpPr>
          <p:spPr>
            <a:xfrm>
              <a:off x="3307096" y="3974539"/>
              <a:ext cx="4274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ZnO</a:t>
              </a:r>
              <a:r>
                <a:rPr lang="en-US" sz="1200" dirty="0"/>
                <a:t> on R-plane: sapphire in black, </a:t>
              </a:r>
              <a:r>
                <a:rPr lang="en-US" sz="1200" dirty="0" err="1"/>
                <a:t>ZnO</a:t>
              </a:r>
              <a:r>
                <a:rPr lang="en-US" sz="1200" dirty="0"/>
                <a:t> in gray</a:t>
              </a:r>
            </a:p>
            <a:p>
              <a:pPr algn="ctr"/>
              <a:r>
                <a:rPr lang="en-US" sz="1200" b="0" u="none" strike="noStrike" baseline="0" dirty="0"/>
                <a:t>[1−100]</a:t>
              </a:r>
              <a:r>
                <a:rPr lang="en-US" sz="1200" b="0" u="none" strike="noStrike" baseline="-25000" dirty="0" err="1"/>
                <a:t>ZnO</a:t>
              </a:r>
              <a:r>
                <a:rPr lang="en-US" sz="1200" b="0" u="none" strike="noStrike" dirty="0"/>
                <a:t>//</a:t>
              </a:r>
              <a:r>
                <a:rPr lang="en-US" sz="1200" b="0" u="none" strike="noStrike" baseline="0" dirty="0"/>
                <a:t>  [11−20]</a:t>
              </a:r>
              <a:r>
                <a:rPr lang="en-US" sz="1200" b="0" u="none" strike="noStrike" baseline="-25000" dirty="0"/>
                <a:t>sap</a:t>
              </a:r>
              <a:r>
                <a:rPr lang="en-US" sz="1200" b="0" u="none" strike="noStrike" baseline="0" dirty="0"/>
                <a:t> et [0001]</a:t>
              </a:r>
              <a:r>
                <a:rPr lang="en-US" sz="1200" b="0" u="none" strike="noStrike" baseline="-25000" dirty="0" err="1"/>
                <a:t>ZnO</a:t>
              </a:r>
              <a:r>
                <a:rPr lang="en-US" sz="1200" b="0" u="none" strike="noStrike" dirty="0"/>
                <a:t>//</a:t>
              </a:r>
              <a:r>
                <a:rPr lang="en-US" sz="1200" b="0" u="none" strike="noStrike" baseline="0" dirty="0"/>
                <a:t>  [−1101]</a:t>
              </a:r>
              <a:r>
                <a:rPr lang="en-US" sz="1200" b="0" u="none" strike="noStrike" baseline="-25000" dirty="0"/>
                <a:t>sap</a:t>
              </a:r>
            </a:p>
            <a:p>
              <a:pPr algn="l"/>
              <a:endParaRPr lang="en-US" sz="1200" baseline="-25000" dirty="0"/>
            </a:p>
            <a:p>
              <a:pPr algn="ctr"/>
              <a:r>
                <a:rPr lang="en-US" sz="1200" i="1" dirty="0"/>
                <a:t>P. Vennéguès et al.,  </a:t>
              </a:r>
              <a:r>
                <a:rPr lang="en-US" sz="1200" i="1" u="none" strike="noStrike" baseline="0" dirty="0"/>
                <a:t>J. Appl. Phys. , 103, 083525 (2008)</a:t>
              </a:r>
              <a:endParaRPr lang="en-US" sz="1200" i="1"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06876-B20D-4365-8343-631D4016D175}"/>
              </a:ext>
            </a:extLst>
          </p:cNvPr>
          <p:cNvGrpSpPr/>
          <p:nvPr/>
        </p:nvGrpSpPr>
        <p:grpSpPr>
          <a:xfrm>
            <a:off x="354944" y="3845972"/>
            <a:ext cx="6515566" cy="2518506"/>
            <a:chOff x="354944" y="3845972"/>
            <a:chExt cx="6515566" cy="251850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036AA68-0C3D-419B-A155-6065B910B5F1}"/>
                </a:ext>
              </a:extLst>
            </p:cNvPr>
            <p:cNvSpPr txBox="1"/>
            <p:nvPr/>
          </p:nvSpPr>
          <p:spPr>
            <a:xfrm>
              <a:off x="354944" y="3845972"/>
              <a:ext cx="6515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Polarity determination by convergent beam electron diffraction</a:t>
              </a:r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D2CA34B8-242B-4098-B52F-44B6FC0A5430}"/>
                </a:ext>
              </a:extLst>
            </p:cNvPr>
            <p:cNvGrpSpPr/>
            <p:nvPr/>
          </p:nvGrpSpPr>
          <p:grpSpPr>
            <a:xfrm>
              <a:off x="2507630" y="4341607"/>
              <a:ext cx="3902352" cy="2022871"/>
              <a:chOff x="4500296" y="2926636"/>
              <a:chExt cx="3902352" cy="2022871"/>
            </a:xfrm>
          </p:grpSpPr>
          <p:graphicFrame>
            <p:nvGraphicFramePr>
              <p:cNvPr id="25" name="Objet 24">
                <a:extLst>
                  <a:ext uri="{FF2B5EF4-FFF2-40B4-BE49-F238E27FC236}">
                    <a16:creationId xmlns:a16="http://schemas.microsoft.com/office/drawing/2014/main" id="{D95D5CB1-4A69-4D3B-A66F-B207D5C7D6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7676515"/>
                  </p:ext>
                </p:extLst>
              </p:nvPr>
            </p:nvGraphicFramePr>
            <p:xfrm>
              <a:off x="6336196" y="2926636"/>
              <a:ext cx="1324992" cy="20228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39" r:id="rId6" imgW="2793600" imgH="4266360" progId="">
                      <p:embed/>
                    </p:oleObj>
                  </mc:Choice>
                  <mc:Fallback>
                    <p:oleObj r:id="rId6" imgW="2793600" imgH="4266360" progId="">
                      <p:embed/>
                      <p:pic>
                        <p:nvPicPr>
                          <p:cNvPr id="29" name="Objet 28">
                            <a:extLst>
                              <a:ext uri="{FF2B5EF4-FFF2-40B4-BE49-F238E27FC236}">
                                <a16:creationId xmlns:a16="http://schemas.microsoft.com/office/drawing/2014/main" id="{EF662A5E-1F2C-45BC-8088-1531F449B5F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6336196" y="2926636"/>
                            <a:ext cx="1324992" cy="20228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255EB41-BAB5-4487-893C-AE362188A06F}"/>
                  </a:ext>
                </a:extLst>
              </p:cNvPr>
              <p:cNvSpPr txBox="1"/>
              <p:nvPr/>
            </p:nvSpPr>
            <p:spPr>
              <a:xfrm>
                <a:off x="7606065" y="3244334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83nm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DFE19E6-36AA-4118-867C-4F873D0A0592}"/>
                  </a:ext>
                </a:extLst>
              </p:cNvPr>
              <p:cNvSpPr txBox="1"/>
              <p:nvPr/>
            </p:nvSpPr>
            <p:spPr>
              <a:xfrm>
                <a:off x="7640901" y="4219627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40nm</a:t>
                </a:r>
              </a:p>
            </p:txBody>
          </p:sp>
          <p:pic>
            <p:nvPicPr>
              <p:cNvPr id="28" name="Picture 4" descr="11-20">
                <a:extLst>
                  <a:ext uri="{FF2B5EF4-FFF2-40B4-BE49-F238E27FC236}">
                    <a16:creationId xmlns:a16="http://schemas.microsoft.com/office/drawing/2014/main" id="{B9F77229-2F42-426B-A28F-750CA9F19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200000">
                <a:off x="4762234" y="3123362"/>
                <a:ext cx="1276350" cy="180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ZoneTexte 12">
                <a:extLst>
                  <a:ext uri="{FF2B5EF4-FFF2-40B4-BE49-F238E27FC236}">
                    <a16:creationId xmlns:a16="http://schemas.microsoft.com/office/drawing/2014/main" id="{27FEC6C9-76D6-46F2-8E47-D085242710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56040" y="3244334"/>
                <a:ext cx="4318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200" b="1" dirty="0">
                    <a:latin typeface="Arial" charset="0"/>
                    <a:cs typeface="Arial" charset="0"/>
                  </a:rPr>
                  <a:t>Ga</a:t>
                </a:r>
              </a:p>
            </p:txBody>
          </p:sp>
          <p:sp>
            <p:nvSpPr>
              <p:cNvPr id="30" name="ZoneTexte 13">
                <a:extLst>
                  <a:ext uri="{FF2B5EF4-FFF2-40B4-BE49-F238E27FC236}">
                    <a16:creationId xmlns:a16="http://schemas.microsoft.com/office/drawing/2014/main" id="{0D5CC454-B71B-4422-909C-FE58F3354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4318" y="3248118"/>
                <a:ext cx="431800" cy="27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200" b="1" dirty="0">
                    <a:latin typeface="Arial" charset="0"/>
                    <a:cs typeface="Arial" charset="0"/>
                  </a:rPr>
                  <a:t>N</a:t>
                </a:r>
              </a:p>
            </p:txBody>
          </p: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0CE8BBB8-0B0E-4F00-9FE7-3907461D93FC}"/>
                  </a:ext>
                </a:extLst>
              </p:cNvPr>
              <p:cNvCxnSpPr/>
              <p:nvPr/>
            </p:nvCxnSpPr>
            <p:spPr>
              <a:xfrm flipH="1">
                <a:off x="4644008" y="3382446"/>
                <a:ext cx="93610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CDB9BE-FC73-4711-B08B-59A0200C44BE}"/>
                  </a:ext>
                </a:extLst>
              </p:cNvPr>
              <p:cNvSpPr txBox="1"/>
              <p:nvPr/>
            </p:nvSpPr>
            <p:spPr>
              <a:xfrm>
                <a:off x="5031247" y="301454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6179623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8F5C5D-F959-429B-A9BD-48718BC1BE61}"/>
              </a:ext>
            </a:extLst>
          </p:cNvPr>
          <p:cNvSpPr txBox="1"/>
          <p:nvPr/>
        </p:nvSpPr>
        <p:spPr>
          <a:xfrm>
            <a:off x="252000" y="7290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 imaging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C5BC11-AFEE-4F2B-86E8-360E566D4B0B}"/>
              </a:ext>
            </a:extLst>
          </p:cNvPr>
          <p:cNvSpPr txBox="1"/>
          <p:nvPr/>
        </p:nvSpPr>
        <p:spPr>
          <a:xfrm>
            <a:off x="252000" y="1039969"/>
            <a:ext cx="210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 contrast</a:t>
            </a:r>
          </a:p>
        </p:txBody>
      </p:sp>
      <p:grpSp>
        <p:nvGrpSpPr>
          <p:cNvPr id="22" name="Group 83">
            <a:extLst>
              <a:ext uri="{FF2B5EF4-FFF2-40B4-BE49-F238E27FC236}">
                <a16:creationId xmlns:a16="http://schemas.microsoft.com/office/drawing/2014/main" id="{A2F6FD68-AB67-4D1B-887C-150F955D8038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28812"/>
            <a:ext cx="2984500" cy="2451100"/>
            <a:chOff x="416" y="1520"/>
            <a:chExt cx="1880" cy="1544"/>
          </a:xfrm>
        </p:grpSpPr>
        <p:sp>
          <p:nvSpPr>
            <p:cNvPr id="72" name="Rectangle 4">
              <a:extLst>
                <a:ext uri="{FF2B5EF4-FFF2-40B4-BE49-F238E27FC236}">
                  <a16:creationId xmlns:a16="http://schemas.microsoft.com/office/drawing/2014/main" id="{6DEE8555-AF3D-40E4-8A61-53A0F5C0A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832"/>
              <a:ext cx="1056" cy="7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Line 5">
              <a:extLst>
                <a:ext uri="{FF2B5EF4-FFF2-40B4-BE49-F238E27FC236}">
                  <a16:creationId xmlns:a16="http://schemas.microsoft.com/office/drawing/2014/main" id="{BE7D67A9-FFB2-4887-81C2-A2FA82BDD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" y="1528"/>
              <a:ext cx="0" cy="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4" name="Line 6">
              <a:extLst>
                <a:ext uri="{FF2B5EF4-FFF2-40B4-BE49-F238E27FC236}">
                  <a16:creationId xmlns:a16="http://schemas.microsoft.com/office/drawing/2014/main" id="{EF76E9DA-C6FD-4670-B7BC-2B6125DA6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1520"/>
              <a:ext cx="0" cy="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5" name="Line 7">
              <a:extLst>
                <a:ext uri="{FF2B5EF4-FFF2-40B4-BE49-F238E27FC236}">
                  <a16:creationId xmlns:a16="http://schemas.microsoft.com/office/drawing/2014/main" id="{F71CE90C-89C2-4968-9BAA-A0572F616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2" y="1520"/>
              <a:ext cx="0" cy="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6" name="Line 8">
              <a:extLst>
                <a:ext uri="{FF2B5EF4-FFF2-40B4-BE49-F238E27FC236}">
                  <a16:creationId xmlns:a16="http://schemas.microsoft.com/office/drawing/2014/main" id="{9C69E304-2ABA-4589-AFE5-8BBBCAAA6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2184"/>
              <a:ext cx="1880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prstDash val="dash"/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7" name="Line 9">
              <a:extLst>
                <a:ext uri="{FF2B5EF4-FFF2-40B4-BE49-F238E27FC236}">
                  <a16:creationId xmlns:a16="http://schemas.microsoft.com/office/drawing/2014/main" id="{4EB0396D-AC55-4149-879B-42BE64CB5F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4" y="1904"/>
              <a:ext cx="20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8" name="Line 10">
              <a:extLst>
                <a:ext uri="{FF2B5EF4-FFF2-40B4-BE49-F238E27FC236}">
                  <a16:creationId xmlns:a16="http://schemas.microsoft.com/office/drawing/2014/main" id="{8DEC83DB-CABF-4F57-992F-C580B691DF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8" y="1904"/>
              <a:ext cx="20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5F9600FA-4AAD-482D-8426-AE9D3425D0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" y="1896"/>
              <a:ext cx="51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0" name="Line 12">
              <a:extLst>
                <a:ext uri="{FF2B5EF4-FFF2-40B4-BE49-F238E27FC236}">
                  <a16:creationId xmlns:a16="http://schemas.microsoft.com/office/drawing/2014/main" id="{4482B803-D1DC-4747-971D-98CC8C0E0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72" y="1920"/>
              <a:ext cx="784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1" name="Line 14">
              <a:extLst>
                <a:ext uri="{FF2B5EF4-FFF2-40B4-BE49-F238E27FC236}">
                  <a16:creationId xmlns:a16="http://schemas.microsoft.com/office/drawing/2014/main" id="{3313FE75-12FB-4253-84E9-9BC1964AF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1896"/>
              <a:ext cx="0" cy="9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2" name="Oval 15">
              <a:extLst>
                <a:ext uri="{FF2B5EF4-FFF2-40B4-BE49-F238E27FC236}">
                  <a16:creationId xmlns:a16="http://schemas.microsoft.com/office/drawing/2014/main" id="{4C34A8B7-EB6D-4D2F-BDFB-01D35378C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" y="2808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2617AA0D-64FF-40EF-8BD1-8EDF2201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816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4" name="Line 18">
              <a:extLst>
                <a:ext uri="{FF2B5EF4-FFF2-40B4-BE49-F238E27FC236}">
                  <a16:creationId xmlns:a16="http://schemas.microsoft.com/office/drawing/2014/main" id="{1D073C03-5ADB-48A2-A5AB-97849085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" y="2192"/>
              <a:ext cx="216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5" name="Line 19">
              <a:extLst>
                <a:ext uri="{FF2B5EF4-FFF2-40B4-BE49-F238E27FC236}">
                  <a16:creationId xmlns:a16="http://schemas.microsoft.com/office/drawing/2014/main" id="{5553F8EA-C329-4D66-B814-C46465078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" y="2176"/>
              <a:ext cx="72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6" name="Line 20">
              <a:extLst>
                <a:ext uri="{FF2B5EF4-FFF2-40B4-BE49-F238E27FC236}">
                  <a16:creationId xmlns:a16="http://schemas.microsoft.com/office/drawing/2014/main" id="{FA470244-D502-47F7-8E24-75E773062A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" y="2192"/>
              <a:ext cx="144" cy="6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7" name="Oval 21">
              <a:extLst>
                <a:ext uri="{FF2B5EF4-FFF2-40B4-BE49-F238E27FC236}">
                  <a16:creationId xmlns:a16="http://schemas.microsoft.com/office/drawing/2014/main" id="{EF2F6669-E094-4A5A-BAC6-7C0397A5B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800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8" name="Line 22">
              <a:extLst>
                <a:ext uri="{FF2B5EF4-FFF2-40B4-BE49-F238E27FC236}">
                  <a16:creationId xmlns:a16="http://schemas.microsoft.com/office/drawing/2014/main" id="{AB2CC913-A316-4899-92B2-5B177F7E2C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" y="1904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89" name="Line 23">
              <a:extLst>
                <a:ext uri="{FF2B5EF4-FFF2-40B4-BE49-F238E27FC236}">
                  <a16:creationId xmlns:a16="http://schemas.microsoft.com/office/drawing/2014/main" id="{FA6EBEE8-3DB0-4224-A125-1319A0525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176"/>
              <a:ext cx="448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0" name="Line 24">
              <a:extLst>
                <a:ext uri="{FF2B5EF4-FFF2-40B4-BE49-F238E27FC236}">
                  <a16:creationId xmlns:a16="http://schemas.microsoft.com/office/drawing/2014/main" id="{65D1788F-C11C-48B7-9A67-AA5EE61B6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8" y="1928"/>
              <a:ext cx="0" cy="2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1" name="Line 25">
              <a:extLst>
                <a:ext uri="{FF2B5EF4-FFF2-40B4-BE49-F238E27FC236}">
                  <a16:creationId xmlns:a16="http://schemas.microsoft.com/office/drawing/2014/main" id="{1ED3BA97-CEF1-4A80-85CF-90EAD80D19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60" y="2184"/>
              <a:ext cx="480" cy="6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2" name="Line 26">
              <a:extLst>
                <a:ext uri="{FF2B5EF4-FFF2-40B4-BE49-F238E27FC236}">
                  <a16:creationId xmlns:a16="http://schemas.microsoft.com/office/drawing/2014/main" id="{A6646A56-9CC3-47D8-89F1-697C73248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84" y="2176"/>
              <a:ext cx="256" cy="7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3" name="Line 27">
              <a:extLst>
                <a:ext uri="{FF2B5EF4-FFF2-40B4-BE49-F238E27FC236}">
                  <a16:creationId xmlns:a16="http://schemas.microsoft.com/office/drawing/2014/main" id="{68B63CD2-9AB6-47F9-9435-730A5EABC7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8" y="1912"/>
              <a:ext cx="736" cy="2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4" name="Line 28">
              <a:extLst>
                <a:ext uri="{FF2B5EF4-FFF2-40B4-BE49-F238E27FC236}">
                  <a16:creationId xmlns:a16="http://schemas.microsoft.com/office/drawing/2014/main" id="{D92B4518-F946-472A-9A45-C347400A6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2176"/>
              <a:ext cx="184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5" name="Line 29">
              <a:extLst>
                <a:ext uri="{FF2B5EF4-FFF2-40B4-BE49-F238E27FC236}">
                  <a16:creationId xmlns:a16="http://schemas.microsoft.com/office/drawing/2014/main" id="{412641C3-F4D2-4B29-AF77-A98935F61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2" y="1896"/>
              <a:ext cx="552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96" name="Line 30">
              <a:extLst>
                <a:ext uri="{FF2B5EF4-FFF2-40B4-BE49-F238E27FC236}">
                  <a16:creationId xmlns:a16="http://schemas.microsoft.com/office/drawing/2014/main" id="{22255D93-D69D-4BD8-BA7A-CF460A7BFB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84" y="2184"/>
              <a:ext cx="128" cy="7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97" name="Group 73">
              <a:extLst>
                <a:ext uri="{FF2B5EF4-FFF2-40B4-BE49-F238E27FC236}">
                  <a16:creationId xmlns:a16="http://schemas.microsoft.com/office/drawing/2014/main" id="{0BED8912-77AF-4A7B-BD33-1E99B9F2C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" y="2984"/>
              <a:ext cx="1424" cy="80"/>
              <a:chOff x="632" y="2984"/>
              <a:chExt cx="1424" cy="80"/>
            </a:xfrm>
          </p:grpSpPr>
          <p:sp>
            <p:nvSpPr>
              <p:cNvPr id="102" name="Rectangle 64">
                <a:extLst>
                  <a:ext uri="{FF2B5EF4-FFF2-40B4-BE49-F238E27FC236}">
                    <a16:creationId xmlns:a16="http://schemas.microsoft.com/office/drawing/2014/main" id="{8BFFDB8F-B2C9-4AEE-9052-3C18DC248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984"/>
                <a:ext cx="544" cy="6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" name="Rectangle 65">
                <a:extLst>
                  <a:ext uri="{FF2B5EF4-FFF2-40B4-BE49-F238E27FC236}">
                    <a16:creationId xmlns:a16="http://schemas.microsoft.com/office/drawing/2014/main" id="{8090D002-191B-4987-B4FA-DBB331FDF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3000"/>
                <a:ext cx="520" cy="6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8" name="Text Box 66">
              <a:extLst>
                <a:ext uri="{FF2B5EF4-FFF2-40B4-BE49-F238E27FC236}">
                  <a16:creationId xmlns:a16="http://schemas.microsoft.com/office/drawing/2014/main" id="{B3EDF838-1207-41F6-95FC-2466D72DC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6" y="2728"/>
              <a:ext cx="2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0</a:t>
              </a:r>
              <a:endParaRPr lang="en-GB" altLang="en-US" sz="2000" b="1"/>
            </a:p>
          </p:txBody>
        </p:sp>
        <p:sp>
          <p:nvSpPr>
            <p:cNvPr id="99" name="Text Box 67">
              <a:extLst>
                <a:ext uri="{FF2B5EF4-FFF2-40B4-BE49-F238E27FC236}">
                  <a16:creationId xmlns:a16="http://schemas.microsoft.com/office/drawing/2014/main" id="{96C3E941-BBFD-4AAB-94F9-9F016781A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" y="2720"/>
              <a:ext cx="2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sz="2000"/>
            </a:p>
          </p:txBody>
        </p:sp>
        <p:sp>
          <p:nvSpPr>
            <p:cNvPr id="100" name="Text Box 68">
              <a:extLst>
                <a:ext uri="{FF2B5EF4-FFF2-40B4-BE49-F238E27FC236}">
                  <a16:creationId xmlns:a16="http://schemas.microsoft.com/office/drawing/2014/main" id="{245A1FB6-0169-4034-9DDB-CA4495EB5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" y="2712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g</a:t>
              </a:r>
              <a:endParaRPr lang="en-GB" altLang="en-US" sz="2000" b="1"/>
            </a:p>
          </p:txBody>
        </p:sp>
        <p:sp>
          <p:nvSpPr>
            <p:cNvPr id="101" name="Text Box 69">
              <a:extLst>
                <a:ext uri="{FF2B5EF4-FFF2-40B4-BE49-F238E27FC236}">
                  <a16:creationId xmlns:a16="http://schemas.microsoft.com/office/drawing/2014/main" id="{F10FF1C8-58A9-4268-9805-50CEE0999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2720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-g</a:t>
              </a:r>
              <a:endParaRPr lang="en-GB" altLang="en-US" sz="2000" b="1"/>
            </a:p>
          </p:txBody>
        </p:sp>
      </p:grpSp>
      <p:grpSp>
        <p:nvGrpSpPr>
          <p:cNvPr id="33" name="Group 84">
            <a:extLst>
              <a:ext uri="{FF2B5EF4-FFF2-40B4-BE49-F238E27FC236}">
                <a16:creationId xmlns:a16="http://schemas.microsoft.com/office/drawing/2014/main" id="{F65F2E57-AB85-4919-AFD7-B944803E0683}"/>
              </a:ext>
            </a:extLst>
          </p:cNvPr>
          <p:cNvGrpSpPr>
            <a:grpSpLocks/>
          </p:cNvGrpSpPr>
          <p:nvPr/>
        </p:nvGrpSpPr>
        <p:grpSpPr bwMode="auto">
          <a:xfrm>
            <a:off x="5619750" y="1960562"/>
            <a:ext cx="2984500" cy="2387600"/>
            <a:chOff x="3648" y="1528"/>
            <a:chExt cx="1880" cy="1504"/>
          </a:xfrm>
        </p:grpSpPr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39FC1884-88BD-41E5-BE60-3B1F41E50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1800"/>
              <a:ext cx="1056" cy="7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Line 37">
              <a:extLst>
                <a:ext uri="{FF2B5EF4-FFF2-40B4-BE49-F238E27FC236}">
                  <a16:creationId xmlns:a16="http://schemas.microsoft.com/office/drawing/2014/main" id="{ACC54C9C-6761-4FB8-8116-FE16AF873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152"/>
              <a:ext cx="1880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prstDash val="dash"/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" name="Line 38">
              <a:extLst>
                <a:ext uri="{FF2B5EF4-FFF2-40B4-BE49-F238E27FC236}">
                  <a16:creationId xmlns:a16="http://schemas.microsoft.com/office/drawing/2014/main" id="{95B9E49E-531B-4950-9E82-8B83C57C90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872"/>
              <a:ext cx="20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4" name="Line 39">
              <a:extLst>
                <a:ext uri="{FF2B5EF4-FFF2-40B4-BE49-F238E27FC236}">
                  <a16:creationId xmlns:a16="http://schemas.microsoft.com/office/drawing/2014/main" id="{D91579BB-A20B-4644-86B8-D85B92C225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80" y="1872"/>
              <a:ext cx="20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" name="Line 40">
              <a:extLst>
                <a:ext uri="{FF2B5EF4-FFF2-40B4-BE49-F238E27FC236}">
                  <a16:creationId xmlns:a16="http://schemas.microsoft.com/office/drawing/2014/main" id="{CCE12E11-3FF6-4B62-8124-FCF34C02F4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1864"/>
              <a:ext cx="51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34A869B7-BE02-4A00-AAC3-D1BB00FB5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4" y="1888"/>
              <a:ext cx="784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EA9770AC-477F-4499-9DD2-5AB84F6A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" y="1864"/>
              <a:ext cx="0" cy="9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8" name="Oval 44">
              <a:extLst>
                <a:ext uri="{FF2B5EF4-FFF2-40B4-BE49-F238E27FC236}">
                  <a16:creationId xmlns:a16="http://schemas.microsoft.com/office/drawing/2014/main" id="{E5CD2217-D4E6-4785-9B80-615E4487A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2776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45">
              <a:extLst>
                <a:ext uri="{FF2B5EF4-FFF2-40B4-BE49-F238E27FC236}">
                  <a16:creationId xmlns:a16="http://schemas.microsoft.com/office/drawing/2014/main" id="{1785D9F2-FCD9-4BE9-9D5D-1494B9491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" y="2784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Line 46">
              <a:extLst>
                <a:ext uri="{FF2B5EF4-FFF2-40B4-BE49-F238E27FC236}">
                  <a16:creationId xmlns:a16="http://schemas.microsoft.com/office/drawing/2014/main" id="{FA52ED36-5E9A-4ACD-AE09-BC9AD8A582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4" y="2160"/>
              <a:ext cx="216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1" name="Line 47">
              <a:extLst>
                <a:ext uri="{FF2B5EF4-FFF2-40B4-BE49-F238E27FC236}">
                  <a16:creationId xmlns:a16="http://schemas.microsoft.com/office/drawing/2014/main" id="{C67988D3-25A1-4063-8D89-86247E3DB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2" y="2144"/>
              <a:ext cx="72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2" name="Line 48">
              <a:extLst>
                <a:ext uri="{FF2B5EF4-FFF2-40B4-BE49-F238E27FC236}">
                  <a16:creationId xmlns:a16="http://schemas.microsoft.com/office/drawing/2014/main" id="{25D0BCA0-DCC1-454B-A8C8-39484E3B7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60" y="2160"/>
              <a:ext cx="144" cy="6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3" name="Oval 49">
              <a:extLst>
                <a:ext uri="{FF2B5EF4-FFF2-40B4-BE49-F238E27FC236}">
                  <a16:creationId xmlns:a16="http://schemas.microsoft.com/office/drawing/2014/main" id="{940BA553-232D-49A5-84D5-4F5457B4C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" y="2776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Line 50">
              <a:extLst>
                <a:ext uri="{FF2B5EF4-FFF2-40B4-BE49-F238E27FC236}">
                  <a16:creationId xmlns:a16="http://schemas.microsoft.com/office/drawing/2014/main" id="{FB9DB60D-EB39-44B9-9280-E5AB28DF9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6" y="187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5" name="Line 51">
              <a:extLst>
                <a:ext uri="{FF2B5EF4-FFF2-40B4-BE49-F238E27FC236}">
                  <a16:creationId xmlns:a16="http://schemas.microsoft.com/office/drawing/2014/main" id="{FFABF5AF-BA4D-4E72-8A1B-EE9F2CAD06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4" y="2144"/>
              <a:ext cx="448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6" name="Line 52">
              <a:extLst>
                <a:ext uri="{FF2B5EF4-FFF2-40B4-BE49-F238E27FC236}">
                  <a16:creationId xmlns:a16="http://schemas.microsoft.com/office/drawing/2014/main" id="{6A361A3F-78AD-45F7-8A6C-C8A024C6D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0" y="1896"/>
              <a:ext cx="0" cy="2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7" name="Line 53">
              <a:extLst>
                <a:ext uri="{FF2B5EF4-FFF2-40B4-BE49-F238E27FC236}">
                  <a16:creationId xmlns:a16="http://schemas.microsoft.com/office/drawing/2014/main" id="{F4868A10-F5F6-4C0B-A646-1F03B479C4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2" y="2152"/>
              <a:ext cx="480" cy="6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8" name="Line 54">
              <a:extLst>
                <a:ext uri="{FF2B5EF4-FFF2-40B4-BE49-F238E27FC236}">
                  <a16:creationId xmlns:a16="http://schemas.microsoft.com/office/drawing/2014/main" id="{4AB8E345-D386-4D78-939B-ADF610C5EC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6" y="2144"/>
              <a:ext cx="256" cy="7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9" name="Line 55">
              <a:extLst>
                <a:ext uri="{FF2B5EF4-FFF2-40B4-BE49-F238E27FC236}">
                  <a16:creationId xmlns:a16="http://schemas.microsoft.com/office/drawing/2014/main" id="{60CED772-3864-4C7B-A5EF-C3F9FFFBE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0" y="1880"/>
              <a:ext cx="736" cy="2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0" name="Line 56">
              <a:extLst>
                <a:ext uri="{FF2B5EF4-FFF2-40B4-BE49-F238E27FC236}">
                  <a16:creationId xmlns:a16="http://schemas.microsoft.com/office/drawing/2014/main" id="{24F9D1EB-CE1E-493A-894E-E8D65BB632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2144"/>
              <a:ext cx="184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1" name="Line 57">
              <a:extLst>
                <a:ext uri="{FF2B5EF4-FFF2-40B4-BE49-F238E27FC236}">
                  <a16:creationId xmlns:a16="http://schemas.microsoft.com/office/drawing/2014/main" id="{7A09B8F7-8253-4E71-916C-6AAB49B69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4" y="1864"/>
              <a:ext cx="552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2" name="Line 58">
              <a:extLst>
                <a:ext uri="{FF2B5EF4-FFF2-40B4-BE49-F238E27FC236}">
                  <a16:creationId xmlns:a16="http://schemas.microsoft.com/office/drawing/2014/main" id="{AE87D67C-DD5E-462E-816E-6DAB8FD1E0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6" y="2152"/>
              <a:ext cx="128" cy="7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3" name="Line 59">
              <a:extLst>
                <a:ext uri="{FF2B5EF4-FFF2-40B4-BE49-F238E27FC236}">
                  <a16:creationId xmlns:a16="http://schemas.microsoft.com/office/drawing/2014/main" id="{1A705901-3360-4307-B11B-54A69173C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2" y="1536"/>
              <a:ext cx="224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4" name="Line 60">
              <a:extLst>
                <a:ext uri="{FF2B5EF4-FFF2-40B4-BE49-F238E27FC236}">
                  <a16:creationId xmlns:a16="http://schemas.microsoft.com/office/drawing/2014/main" id="{1AAA7DC0-A9E0-497B-9F99-C240D8D22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1536"/>
              <a:ext cx="224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5" name="Line 61">
              <a:extLst>
                <a:ext uri="{FF2B5EF4-FFF2-40B4-BE49-F238E27FC236}">
                  <a16:creationId xmlns:a16="http://schemas.microsoft.com/office/drawing/2014/main" id="{D22CEB9A-604D-43B7-B602-3FF4B123E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2" y="1528"/>
              <a:ext cx="224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66" name="Text Box 70">
              <a:extLst>
                <a:ext uri="{FF2B5EF4-FFF2-40B4-BE49-F238E27FC236}">
                  <a16:creationId xmlns:a16="http://schemas.microsoft.com/office/drawing/2014/main" id="{97066CE3-F4F8-484D-B088-352E563F8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688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-g</a:t>
              </a:r>
              <a:endParaRPr lang="en-GB" altLang="en-US" sz="2000" b="1"/>
            </a:p>
          </p:txBody>
        </p:sp>
        <p:sp>
          <p:nvSpPr>
            <p:cNvPr id="67" name="Text Box 71">
              <a:extLst>
                <a:ext uri="{FF2B5EF4-FFF2-40B4-BE49-F238E27FC236}">
                  <a16:creationId xmlns:a16="http://schemas.microsoft.com/office/drawing/2014/main" id="{57B1724C-F095-4AB4-878F-81FB3ACDB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6" y="2704"/>
              <a:ext cx="4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-2g</a:t>
              </a:r>
              <a:endParaRPr lang="en-GB" altLang="en-US" sz="2000" b="1"/>
            </a:p>
          </p:txBody>
        </p:sp>
        <p:sp>
          <p:nvSpPr>
            <p:cNvPr id="68" name="Text Box 72">
              <a:extLst>
                <a:ext uri="{FF2B5EF4-FFF2-40B4-BE49-F238E27FC236}">
                  <a16:creationId xmlns:a16="http://schemas.microsoft.com/office/drawing/2014/main" id="{F4CA57CE-06F7-4CC7-9562-47358C9AB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" y="2720"/>
              <a:ext cx="2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0</a:t>
              </a:r>
              <a:endParaRPr lang="en-GB" altLang="en-US" sz="2000" b="1"/>
            </a:p>
          </p:txBody>
        </p:sp>
        <p:grpSp>
          <p:nvGrpSpPr>
            <p:cNvPr id="69" name="Group 74">
              <a:extLst>
                <a:ext uri="{FF2B5EF4-FFF2-40B4-BE49-F238E27FC236}">
                  <a16:creationId xmlns:a16="http://schemas.microsoft.com/office/drawing/2014/main" id="{44377AC1-F222-4865-BA5A-6A9E38597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6" y="2952"/>
              <a:ext cx="1424" cy="80"/>
              <a:chOff x="632" y="2984"/>
              <a:chExt cx="1424" cy="80"/>
            </a:xfrm>
          </p:grpSpPr>
          <p:sp>
            <p:nvSpPr>
              <p:cNvPr id="70" name="Rectangle 75">
                <a:extLst>
                  <a:ext uri="{FF2B5EF4-FFF2-40B4-BE49-F238E27FC236}">
                    <a16:creationId xmlns:a16="http://schemas.microsoft.com/office/drawing/2014/main" id="{2A390535-D84A-4F6C-A3AE-A57F0C347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984"/>
                <a:ext cx="544" cy="6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Rectangle 76">
                <a:extLst>
                  <a:ext uri="{FF2B5EF4-FFF2-40B4-BE49-F238E27FC236}">
                    <a16:creationId xmlns:a16="http://schemas.microsoft.com/office/drawing/2014/main" id="{5B365952-68EB-4CD9-866D-6CD73AD73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3000"/>
                <a:ext cx="520" cy="6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4" name="Group 85">
            <a:extLst>
              <a:ext uri="{FF2B5EF4-FFF2-40B4-BE49-F238E27FC236}">
                <a16:creationId xmlns:a16="http://schemas.microsoft.com/office/drawing/2014/main" id="{57200915-ABBD-4AE3-B713-B538A20AF78F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1751012"/>
            <a:ext cx="2514600" cy="2687638"/>
            <a:chOff x="2252" y="1408"/>
            <a:chExt cx="1584" cy="1693"/>
          </a:xfrm>
        </p:grpSpPr>
        <p:sp>
          <p:nvSpPr>
            <p:cNvPr id="37" name="Text Box 78">
              <a:extLst>
                <a:ext uri="{FF2B5EF4-FFF2-40B4-BE49-F238E27FC236}">
                  <a16:creationId xmlns:a16="http://schemas.microsoft.com/office/drawing/2014/main" id="{A9FC2CB2-7B00-47BB-92F5-FE01183D2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" y="1408"/>
              <a:ext cx="1568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en-US" sz="2000" dirty="0"/>
                <a:t>Incident </a:t>
              </a:r>
              <a:r>
                <a:rPr lang="fr-FR" altLang="en-US" sz="2000" dirty="0" err="1"/>
                <a:t>beam</a:t>
              </a:r>
              <a:endParaRPr lang="en-GB" altLang="en-US" sz="2000" dirty="0"/>
            </a:p>
          </p:txBody>
        </p:sp>
        <p:sp>
          <p:nvSpPr>
            <p:cNvPr id="38" name="Text Box 80">
              <a:extLst>
                <a:ext uri="{FF2B5EF4-FFF2-40B4-BE49-F238E27FC236}">
                  <a16:creationId xmlns:a16="http://schemas.microsoft.com/office/drawing/2014/main" id="{B413EF82-5780-4B25-A337-16C618A49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" y="1704"/>
              <a:ext cx="1584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en-US" sz="2000" dirty="0" err="1"/>
                <a:t>sample</a:t>
              </a:r>
              <a:endParaRPr lang="en-GB" altLang="en-US" sz="2000" dirty="0"/>
            </a:p>
          </p:txBody>
        </p:sp>
        <p:sp>
          <p:nvSpPr>
            <p:cNvPr id="39" name="Text Box 81">
              <a:extLst>
                <a:ext uri="{FF2B5EF4-FFF2-40B4-BE49-F238E27FC236}">
                  <a16:creationId xmlns:a16="http://schemas.microsoft.com/office/drawing/2014/main" id="{3734C3D5-CEC8-428F-8017-912614C56F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6" y="2032"/>
              <a:ext cx="125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dirty="0"/>
                <a:t>Objective </a:t>
              </a:r>
              <a:r>
                <a:rPr lang="fr-FR" altLang="en-US" sz="2000" dirty="0" err="1"/>
                <a:t>lens</a:t>
              </a:r>
              <a:endParaRPr lang="en-GB" altLang="en-US" sz="2000" dirty="0"/>
            </a:p>
          </p:txBody>
        </p:sp>
        <p:sp>
          <p:nvSpPr>
            <p:cNvPr id="40" name="Text Box 82">
              <a:extLst>
                <a:ext uri="{FF2B5EF4-FFF2-40B4-BE49-F238E27FC236}">
                  <a16:creationId xmlns:a16="http://schemas.microsoft.com/office/drawing/2014/main" id="{4F66445D-FCFE-40B9-81D0-2F75A7124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0" y="2848"/>
              <a:ext cx="1368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en-US" sz="2000" dirty="0"/>
                <a:t>aperture</a:t>
              </a:r>
              <a:endParaRPr lang="en-GB" altLang="en-US" sz="2000" dirty="0"/>
            </a:p>
          </p:txBody>
        </p:sp>
      </p:grpSp>
      <p:sp>
        <p:nvSpPr>
          <p:cNvPr id="35" name="Text Box 87">
            <a:extLst>
              <a:ext uri="{FF2B5EF4-FFF2-40B4-BE49-F238E27FC236}">
                <a16:creationId xmlns:a16="http://schemas.microsoft.com/office/drawing/2014/main" id="{4483D900-D8F9-4CEF-8D32-A1D6CA91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684712"/>
            <a:ext cx="3035300" cy="40229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en-US" sz="2000" b="1" dirty="0"/>
              <a:t>Bright </a:t>
            </a:r>
            <a:r>
              <a:rPr lang="fr-FR" altLang="en-US" sz="2000" b="1" dirty="0" err="1"/>
              <a:t>field</a:t>
            </a:r>
            <a:endParaRPr lang="en-GB" altLang="en-US" sz="2000" b="1" dirty="0"/>
          </a:p>
        </p:txBody>
      </p:sp>
      <p:sp>
        <p:nvSpPr>
          <p:cNvPr id="36" name="Text Box 88">
            <a:extLst>
              <a:ext uri="{FF2B5EF4-FFF2-40B4-BE49-F238E27FC236}">
                <a16:creationId xmlns:a16="http://schemas.microsoft.com/office/drawing/2014/main" id="{252AC69B-9C00-4FA6-ADED-137F703E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4672012"/>
            <a:ext cx="2933700" cy="40229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en-US" sz="2000" b="1" dirty="0" err="1"/>
              <a:t>Dark</a:t>
            </a:r>
            <a:r>
              <a:rPr lang="fr-FR" altLang="en-US" sz="2000" b="1" dirty="0"/>
              <a:t> </a:t>
            </a:r>
            <a:r>
              <a:rPr lang="fr-FR" altLang="en-US" sz="2000" b="1" dirty="0" err="1"/>
              <a:t>field</a:t>
            </a:r>
            <a:endParaRPr lang="en-GB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60726205"/>
      </p:ext>
    </p:extLst>
  </p:cSld>
  <p:clrMapOvr>
    <a:masterClrMapping/>
  </p:clrMapOvr>
  <p:transition advTm="2703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D110EB-C20B-4DDF-B419-1F4463265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02568"/>
            <a:ext cx="4358258" cy="25826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1C7C95-975C-47D0-B93B-44D30A810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55886"/>
            <a:ext cx="2577654" cy="22346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53DCCE3-5661-43CF-9ECA-DE504282E590}"/>
              </a:ext>
            </a:extLst>
          </p:cNvPr>
          <p:cNvSpPr txBox="1"/>
          <p:nvPr/>
        </p:nvSpPr>
        <p:spPr>
          <a:xfrm>
            <a:off x="3152555" y="3763807"/>
            <a:ext cx="5734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Contact mode</a:t>
            </a:r>
            <a:r>
              <a:rPr lang="fr-FR" dirty="0"/>
              <a:t>: </a:t>
            </a:r>
          </a:p>
          <a:p>
            <a:r>
              <a:rPr lang="en-US" dirty="0"/>
              <a:t>Uses repulsive forces between tip and sample</a:t>
            </a:r>
          </a:p>
          <a:p>
            <a:r>
              <a:rPr lang="en-US" dirty="0"/>
              <a:t>Piezoelectric element maintains constant tip-to-sample distance</a:t>
            </a:r>
          </a:p>
          <a:p>
            <a:endParaRPr lang="en-US" dirty="0"/>
          </a:p>
          <a:p>
            <a:r>
              <a:rPr lang="en-US" i="1" dirty="0">
                <a:solidFill>
                  <a:srgbClr val="FF0000"/>
                </a:solidFill>
              </a:rPr>
              <a:t>Sensitive to surface contamination: loss of resolution</a:t>
            </a:r>
          </a:p>
          <a:p>
            <a:r>
              <a:rPr lang="en-US" i="1" dirty="0">
                <a:solidFill>
                  <a:srgbClr val="FF0000"/>
                </a:solidFill>
              </a:rPr>
              <a:t>Possible damage to tip</a:t>
            </a:r>
            <a:endParaRPr lang="fr-FR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43723"/>
      </p:ext>
    </p:extLst>
  </p:cSld>
  <p:clrMapOvr>
    <a:masterClrMapping/>
  </p:clrMapOvr>
  <p:transition advTm="27035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8F5C5D-F959-429B-A9BD-48718BC1BE61}"/>
              </a:ext>
            </a:extLst>
          </p:cNvPr>
          <p:cNvSpPr txBox="1"/>
          <p:nvPr/>
        </p:nvSpPr>
        <p:spPr>
          <a:xfrm>
            <a:off x="252000" y="7290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 imaging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C5BC11-AFEE-4F2B-86E8-360E566D4B0B}"/>
              </a:ext>
            </a:extLst>
          </p:cNvPr>
          <p:cNvSpPr txBox="1"/>
          <p:nvPr/>
        </p:nvSpPr>
        <p:spPr>
          <a:xfrm>
            <a:off x="252000" y="1039969"/>
            <a:ext cx="210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 contrast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7A37B111-74C1-4A6C-A7EB-8CA5A2A937DC}"/>
              </a:ext>
            </a:extLst>
          </p:cNvPr>
          <p:cNvSpPr txBox="1"/>
          <p:nvPr/>
        </p:nvSpPr>
        <p:spPr>
          <a:xfrm>
            <a:off x="252000" y="1039969"/>
            <a:ext cx="77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contrast: defects characterization</a:t>
            </a:r>
          </a:p>
          <a:p>
            <a:endParaRPr lang="en-US" dirty="0"/>
          </a:p>
        </p:txBody>
      </p:sp>
      <p:pic>
        <p:nvPicPr>
          <p:cNvPr id="131" name="Image 130">
            <a:extLst>
              <a:ext uri="{FF2B5EF4-FFF2-40B4-BE49-F238E27FC236}">
                <a16:creationId xmlns:a16="http://schemas.microsoft.com/office/drawing/2014/main" id="{FBA8344C-49E2-4BEF-8B6D-0A14CA7B4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68" y="1363134"/>
            <a:ext cx="3362325" cy="3400425"/>
          </a:xfrm>
          <a:prstGeom prst="rect">
            <a:avLst/>
          </a:prstGeom>
        </p:spPr>
      </p:pic>
      <p:sp>
        <p:nvSpPr>
          <p:cNvPr id="132" name="ZoneTexte 131">
            <a:extLst>
              <a:ext uri="{FF2B5EF4-FFF2-40B4-BE49-F238E27FC236}">
                <a16:creationId xmlns:a16="http://schemas.microsoft.com/office/drawing/2014/main" id="{0575E64C-C0F5-4A01-AF7E-9A9763481942}"/>
              </a:ext>
            </a:extLst>
          </p:cNvPr>
          <p:cNvSpPr txBox="1"/>
          <p:nvPr/>
        </p:nvSpPr>
        <p:spPr>
          <a:xfrm>
            <a:off x="3711532" y="1903153"/>
            <a:ext cx="49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strain of horizontal planes: no contrast on DF using  the corresponding diffraction spot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D69559F7-AF0B-4144-BC97-629E97D710C0}"/>
              </a:ext>
            </a:extLst>
          </p:cNvPr>
          <p:cNvSpPr txBox="1"/>
          <p:nvPr/>
        </p:nvSpPr>
        <p:spPr>
          <a:xfrm>
            <a:off x="3711531" y="3204000"/>
            <a:ext cx="4969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Strain on vertical planes: contrast on DF using  the corresponding diffraction spot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</a:p>
          <a:p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95E028-0075-4973-A7F8-7DC16E165511}"/>
              </a:ext>
            </a:extLst>
          </p:cNvPr>
          <p:cNvSpPr txBox="1"/>
          <p:nvPr/>
        </p:nvSpPr>
        <p:spPr>
          <a:xfrm>
            <a:off x="1332000" y="5071138"/>
            <a:ext cx="6391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Extinction rules for a defect with a displacement field R: </a:t>
            </a:r>
          </a:p>
          <a:p>
            <a:pPr algn="ctr"/>
            <a:r>
              <a:rPr lang="en-US" b="1" dirty="0" err="1"/>
              <a:t>g.R</a:t>
            </a:r>
            <a:r>
              <a:rPr lang="en-US" b="1" dirty="0"/>
              <a:t>= n integer =&gt; no contrast</a:t>
            </a:r>
          </a:p>
          <a:p>
            <a:pPr algn="ctr"/>
            <a:r>
              <a:rPr lang="en-US" b="1" dirty="0" err="1"/>
              <a:t>g.R</a:t>
            </a:r>
            <a:r>
              <a:rPr lang="en-US" b="1" dirty="0"/>
              <a:t> ≠ n =&gt; contrast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41301"/>
      </p:ext>
    </p:extLst>
  </p:cSld>
  <p:clrMapOvr>
    <a:masterClrMapping/>
  </p:clrMapOvr>
  <p:transition advTm="27035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8F5C5D-F959-429B-A9BD-48718BC1BE61}"/>
              </a:ext>
            </a:extLst>
          </p:cNvPr>
          <p:cNvSpPr txBox="1"/>
          <p:nvPr/>
        </p:nvSpPr>
        <p:spPr>
          <a:xfrm>
            <a:off x="252000" y="7290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 imaging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C5BC11-AFEE-4F2B-86E8-360E566D4B0B}"/>
              </a:ext>
            </a:extLst>
          </p:cNvPr>
          <p:cNvSpPr txBox="1"/>
          <p:nvPr/>
        </p:nvSpPr>
        <p:spPr>
          <a:xfrm>
            <a:off x="252000" y="1039969"/>
            <a:ext cx="77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contrast: defects characterization</a:t>
            </a:r>
          </a:p>
          <a:p>
            <a:r>
              <a:rPr lang="en-US" dirty="0"/>
              <a:t>Extinction rules for a defect with a displacement field R </a:t>
            </a:r>
          </a:p>
          <a:p>
            <a:r>
              <a:rPr lang="en-US" dirty="0" err="1"/>
              <a:t>g.R</a:t>
            </a:r>
            <a:r>
              <a:rPr lang="en-US" dirty="0"/>
              <a:t>= n integer =&gt; no contrast</a:t>
            </a:r>
          </a:p>
          <a:p>
            <a:r>
              <a:rPr lang="en-US" dirty="0" err="1"/>
              <a:t>g.R</a:t>
            </a:r>
            <a:r>
              <a:rPr lang="en-US" dirty="0"/>
              <a:t> ≠ n =&gt; contrast</a:t>
            </a:r>
          </a:p>
        </p:txBody>
      </p:sp>
      <p:pic>
        <p:nvPicPr>
          <p:cNvPr id="12" name="Image 3" descr="glisse-2-1.jpg">
            <a:extLst>
              <a:ext uri="{FF2B5EF4-FFF2-40B4-BE49-F238E27FC236}">
                <a16:creationId xmlns:a16="http://schemas.microsoft.com/office/drawing/2014/main" id="{F039EF67-30FD-4088-AE33-930FBDC756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0" y="2551267"/>
            <a:ext cx="326381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E21D300-A54C-479E-965E-B607D5E2116A}"/>
              </a:ext>
            </a:extLst>
          </p:cNvPr>
          <p:cNvCxnSpPr/>
          <p:nvPr/>
        </p:nvCxnSpPr>
        <p:spPr bwMode="auto">
          <a:xfrm rot="16200000" flipV="1">
            <a:off x="722286" y="3672997"/>
            <a:ext cx="1305050" cy="1309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4E66FB6-A1F4-48F2-9503-38BD5ACC7062}"/>
              </a:ext>
            </a:extLst>
          </p:cNvPr>
          <p:cNvCxnSpPr/>
          <p:nvPr/>
        </p:nvCxnSpPr>
        <p:spPr bwMode="auto">
          <a:xfrm rot="5400000" flipH="1" flipV="1">
            <a:off x="1040807" y="3421156"/>
            <a:ext cx="1256230" cy="575127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21">
            <a:extLst>
              <a:ext uri="{FF2B5EF4-FFF2-40B4-BE49-F238E27FC236}">
                <a16:creationId xmlns:a16="http://schemas.microsoft.com/office/drawing/2014/main" id="{06CB5C4A-BF91-4DD4-875A-56B1370C1C0B}"/>
              </a:ext>
            </a:extLst>
          </p:cNvPr>
          <p:cNvGrpSpPr>
            <a:grpSpLocks/>
          </p:cNvGrpSpPr>
          <p:nvPr/>
        </p:nvGrpSpPr>
        <p:grpSpPr bwMode="auto">
          <a:xfrm>
            <a:off x="1367797" y="2848080"/>
            <a:ext cx="583794" cy="232516"/>
            <a:chOff x="1644179" y="622192"/>
            <a:chExt cx="778387" cy="310021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40095163-38FB-4BCF-9D9F-9FBA9649D91C}"/>
                </a:ext>
              </a:extLst>
            </p:cNvPr>
            <p:cNvCxnSpPr/>
            <p:nvPr/>
          </p:nvCxnSpPr>
          <p:spPr>
            <a:xfrm>
              <a:off x="1644797" y="871894"/>
              <a:ext cx="777945" cy="603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A691DCA-74E2-4279-AB25-40D21A238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052" y="622192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fr-FR" sz="1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E2E06F9-00ED-41B4-8317-4AB85E83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691" y="3765054"/>
            <a:ext cx="478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fr-FR" sz="1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a+c</a:t>
            </a:r>
            <a:endParaRPr lang="en-US" altLang="fr-FR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D73B55D-10D3-42D4-92CC-1FD589B5B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417" y="3441018"/>
            <a:ext cx="205827" cy="23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fr-FR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D1E75EE7-7BAF-4AB2-9650-A9AC5895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4795" y="3027021"/>
            <a:ext cx="2101236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1400" dirty="0">
                <a:latin typeface="+mn-lt"/>
              </a:rPr>
              <a:t>a = 1/3&lt;11-20&gt;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en-US" sz="1400" dirty="0">
                <a:latin typeface="+mn-lt"/>
              </a:rPr>
              <a:t>c = &lt;0001&gt;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en-US" sz="1400" dirty="0" err="1">
                <a:latin typeface="+mn-lt"/>
              </a:rPr>
              <a:t>a+c</a:t>
            </a:r>
            <a:r>
              <a:rPr lang="fr-FR" altLang="en-US" sz="1400" dirty="0">
                <a:latin typeface="+mn-lt"/>
              </a:rPr>
              <a:t> = 1/3&lt;11-23&gt;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B39436-2A18-4F92-8595-22DC8AA90BC9}"/>
              </a:ext>
            </a:extLst>
          </p:cNvPr>
          <p:cNvSpPr txBox="1"/>
          <p:nvPr/>
        </p:nvSpPr>
        <p:spPr>
          <a:xfrm>
            <a:off x="709048" y="482341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Dislocations in III-N</a:t>
            </a:r>
          </a:p>
        </p:txBody>
      </p:sp>
      <p:graphicFrame>
        <p:nvGraphicFramePr>
          <p:cNvPr id="24" name="Tableau 5">
            <a:extLst>
              <a:ext uri="{FF2B5EF4-FFF2-40B4-BE49-F238E27FC236}">
                <a16:creationId xmlns:a16="http://schemas.microsoft.com/office/drawing/2014/main" id="{0B57E7B5-701A-414D-B6EB-038AC67BA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285180"/>
              </p:ext>
            </p:extLst>
          </p:nvPr>
        </p:nvGraphicFramePr>
        <p:xfrm>
          <a:off x="4216767" y="3047397"/>
          <a:ext cx="4786487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487">
                  <a:extLst>
                    <a:ext uri="{9D8B030D-6E8A-4147-A177-3AD203B41FA5}">
                      <a16:colId xmlns:a16="http://schemas.microsoft.com/office/drawing/2014/main" val="278042897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276266988"/>
                    </a:ext>
                  </a:extLst>
                </a:gridCol>
                <a:gridCol w="1247054">
                  <a:extLst>
                    <a:ext uri="{9D8B030D-6E8A-4147-A177-3AD203B41FA5}">
                      <a16:colId xmlns:a16="http://schemas.microsoft.com/office/drawing/2014/main" val="2575732862"/>
                    </a:ext>
                  </a:extLst>
                </a:gridCol>
                <a:gridCol w="1452946">
                  <a:extLst>
                    <a:ext uri="{9D8B030D-6E8A-4147-A177-3AD203B41FA5}">
                      <a16:colId xmlns:a16="http://schemas.microsoft.com/office/drawing/2014/main" val="7115657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a= 1/3 &lt;11-20&gt;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c= &lt;0001&gt;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a+c</a:t>
                      </a:r>
                      <a:r>
                        <a:rPr lang="en-US" sz="1200" dirty="0"/>
                        <a:t> = 1/3 &lt;11-23&gt;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11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{11-20}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contrast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Out-of-contrast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contrast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747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{0002}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Out-of-contrast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contrast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contrast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85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2796"/>
      </p:ext>
    </p:extLst>
  </p:cSld>
  <p:clrMapOvr>
    <a:masterClrMapping/>
  </p:clrMapOvr>
  <p:transition advTm="27035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8F5C5D-F959-429B-A9BD-48718BC1BE61}"/>
              </a:ext>
            </a:extLst>
          </p:cNvPr>
          <p:cNvSpPr txBox="1"/>
          <p:nvPr/>
        </p:nvSpPr>
        <p:spPr>
          <a:xfrm>
            <a:off x="252000" y="7290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 imaging</a:t>
            </a:r>
          </a:p>
        </p:txBody>
      </p:sp>
      <p:graphicFrame>
        <p:nvGraphicFramePr>
          <p:cNvPr id="23" name="Tableau 5">
            <a:extLst>
              <a:ext uri="{FF2B5EF4-FFF2-40B4-BE49-F238E27FC236}">
                <a16:creationId xmlns:a16="http://schemas.microsoft.com/office/drawing/2014/main" id="{99C78B32-EAB7-4023-874B-C85C98E52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700697"/>
              </p:ext>
            </p:extLst>
          </p:nvPr>
        </p:nvGraphicFramePr>
        <p:xfrm>
          <a:off x="4106344" y="919742"/>
          <a:ext cx="4786487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487">
                  <a:extLst>
                    <a:ext uri="{9D8B030D-6E8A-4147-A177-3AD203B41FA5}">
                      <a16:colId xmlns:a16="http://schemas.microsoft.com/office/drawing/2014/main" val="278042897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276266988"/>
                    </a:ext>
                  </a:extLst>
                </a:gridCol>
                <a:gridCol w="1247054">
                  <a:extLst>
                    <a:ext uri="{9D8B030D-6E8A-4147-A177-3AD203B41FA5}">
                      <a16:colId xmlns:a16="http://schemas.microsoft.com/office/drawing/2014/main" val="2575732862"/>
                    </a:ext>
                  </a:extLst>
                </a:gridCol>
                <a:gridCol w="1452946">
                  <a:extLst>
                    <a:ext uri="{9D8B030D-6E8A-4147-A177-3AD203B41FA5}">
                      <a16:colId xmlns:a16="http://schemas.microsoft.com/office/drawing/2014/main" val="7115657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a= 1/3 &lt;11-20&gt;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c= &lt;0001&gt;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a+c</a:t>
                      </a:r>
                      <a:r>
                        <a:rPr lang="en-US" sz="1200" dirty="0"/>
                        <a:t> = 1/3 &lt;11-23&gt;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11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{11-20}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contrast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Out-of-contrast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contrast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747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{0002}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Out-of-contrast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contrast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contrast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853017"/>
                  </a:ext>
                </a:extLst>
              </a:tr>
            </a:tbl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2D4C9182-F5CD-4671-B085-41714291AFB2}"/>
              </a:ext>
            </a:extLst>
          </p:cNvPr>
          <p:cNvSpPr txBox="1"/>
          <p:nvPr/>
        </p:nvSpPr>
        <p:spPr>
          <a:xfrm>
            <a:off x="505897" y="19890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to &lt;1-100&gt; zone axis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51B42A3-9CE1-415E-BB5C-DBE6B2D2E5CD}"/>
              </a:ext>
            </a:extLst>
          </p:cNvPr>
          <p:cNvGrpSpPr/>
          <p:nvPr/>
        </p:nvGrpSpPr>
        <p:grpSpPr>
          <a:xfrm>
            <a:off x="238709" y="2322252"/>
            <a:ext cx="9005861" cy="4177583"/>
            <a:chOff x="252000" y="2357998"/>
            <a:chExt cx="9005861" cy="4177583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A747192-BD60-4129-B72D-36866C54859F}"/>
                </a:ext>
              </a:extLst>
            </p:cNvPr>
            <p:cNvGrpSpPr/>
            <p:nvPr/>
          </p:nvGrpSpPr>
          <p:grpSpPr>
            <a:xfrm>
              <a:off x="252000" y="2357998"/>
              <a:ext cx="9005861" cy="4177583"/>
              <a:chOff x="252000" y="2345669"/>
              <a:chExt cx="9005861" cy="4177583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4144EF03-1A75-48B6-8D9F-7381474111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2000" y="2345669"/>
                <a:ext cx="3600000" cy="4177583"/>
                <a:chOff x="884415" y="3857256"/>
                <a:chExt cx="2481818" cy="2880000"/>
              </a:xfrm>
            </p:grpSpPr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26A6DF69-13F4-44CF-A916-03D547038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4415" y="3857256"/>
                  <a:ext cx="2481818" cy="2880000"/>
                </a:xfrm>
                <a:prstGeom prst="rect">
                  <a:avLst/>
                </a:prstGeom>
              </p:spPr>
            </p:pic>
            <p:cxnSp>
              <p:nvCxnSpPr>
                <p:cNvPr id="38" name="Connecteur droit avec flèche 37">
                  <a:extLst>
                    <a:ext uri="{FF2B5EF4-FFF2-40B4-BE49-F238E27FC236}">
                      <a16:creationId xmlns:a16="http://schemas.microsoft.com/office/drawing/2014/main" id="{D9858481-3C94-4AF9-B0CB-2B0699B8A7AA}"/>
                    </a:ext>
                  </a:extLst>
                </p:cNvPr>
                <p:cNvCxnSpPr/>
                <p:nvPr/>
              </p:nvCxnSpPr>
              <p:spPr>
                <a:xfrm>
                  <a:off x="1079612" y="4307353"/>
                  <a:ext cx="150625" cy="36041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avec flèche 38">
                  <a:extLst>
                    <a:ext uri="{FF2B5EF4-FFF2-40B4-BE49-F238E27FC236}">
                      <a16:creationId xmlns:a16="http://schemas.microsoft.com/office/drawing/2014/main" id="{F3795032-E25B-479A-8036-D1CDA27E41B5}"/>
                    </a:ext>
                  </a:extLst>
                </p:cNvPr>
                <p:cNvCxnSpPr/>
                <p:nvPr/>
              </p:nvCxnSpPr>
              <p:spPr>
                <a:xfrm>
                  <a:off x="1059450" y="5529364"/>
                  <a:ext cx="150625" cy="36041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avec flèche 39">
                  <a:extLst>
                    <a:ext uri="{FF2B5EF4-FFF2-40B4-BE49-F238E27FC236}">
                      <a16:creationId xmlns:a16="http://schemas.microsoft.com/office/drawing/2014/main" id="{A7F46FF2-2B2F-4448-8E00-ED13F6389755}"/>
                    </a:ext>
                  </a:extLst>
                </p:cNvPr>
                <p:cNvCxnSpPr/>
                <p:nvPr/>
              </p:nvCxnSpPr>
              <p:spPr>
                <a:xfrm>
                  <a:off x="1907704" y="4041068"/>
                  <a:ext cx="150625" cy="360414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avec flèche 40">
                  <a:extLst>
                    <a:ext uri="{FF2B5EF4-FFF2-40B4-BE49-F238E27FC236}">
                      <a16:creationId xmlns:a16="http://schemas.microsoft.com/office/drawing/2014/main" id="{EA770ECA-385B-411E-8679-24CF22CA0FE2}"/>
                    </a:ext>
                  </a:extLst>
                </p:cNvPr>
                <p:cNvCxnSpPr/>
                <p:nvPr/>
              </p:nvCxnSpPr>
              <p:spPr>
                <a:xfrm>
                  <a:off x="1907704" y="5410353"/>
                  <a:ext cx="150625" cy="360414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9D7FC78-2A43-4EF4-9794-B31F85C6D972}"/>
                  </a:ext>
                </a:extLst>
              </p:cNvPr>
              <p:cNvSpPr txBox="1"/>
              <p:nvPr/>
            </p:nvSpPr>
            <p:spPr>
              <a:xfrm>
                <a:off x="5706889" y="3920982"/>
                <a:ext cx="3550972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MOVPE </a:t>
                </a:r>
                <a:r>
                  <a:rPr lang="en-US" dirty="0" err="1"/>
                  <a:t>GaN</a:t>
                </a:r>
                <a:r>
                  <a:rPr lang="en-US" dirty="0"/>
                  <a:t> on sapphire: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Most of dislocations are </a:t>
                </a:r>
                <a:r>
                  <a:rPr lang="en-US" dirty="0" err="1"/>
                  <a:t>a+c</a:t>
                </a:r>
                <a:r>
                  <a:rPr lang="en-US" dirty="0"/>
                  <a:t> type</a:t>
                </a:r>
              </a:p>
              <a:p>
                <a:endParaRPr lang="en-US" dirty="0"/>
              </a:p>
              <a:p>
                <a:r>
                  <a:rPr lang="en-US" dirty="0"/>
                  <a:t>2 a-type </a:t>
                </a:r>
              </a:p>
            </p:txBody>
          </p:sp>
          <p:grpSp>
            <p:nvGrpSpPr>
              <p:cNvPr id="31" name="Group 7">
                <a:extLst>
                  <a:ext uri="{FF2B5EF4-FFF2-40B4-BE49-F238E27FC236}">
                    <a16:creationId xmlns:a16="http://schemas.microsoft.com/office/drawing/2014/main" id="{EC621045-BB82-4813-AE82-043A4F271EF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8521" y="2407960"/>
                <a:ext cx="1545455" cy="1800000"/>
                <a:chOff x="3696" y="816"/>
                <a:chExt cx="2040" cy="2376"/>
              </a:xfrm>
            </p:grpSpPr>
            <p:pic>
              <p:nvPicPr>
                <p:cNvPr id="35" name="Picture 2" descr="G:\ems\III-N\GaN\1100d.jpg">
                  <a:extLst>
                    <a:ext uri="{FF2B5EF4-FFF2-40B4-BE49-F238E27FC236}">
                      <a16:creationId xmlns:a16="http://schemas.microsoft.com/office/drawing/2014/main" id="{0580CDAA-9A68-45C5-87F5-12D42FB001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816"/>
                  <a:ext cx="2040" cy="2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Text Box 5">
                  <a:extLst>
                    <a:ext uri="{FF2B5EF4-FFF2-40B4-BE49-F238E27FC236}">
                      <a16:creationId xmlns:a16="http://schemas.microsoft.com/office/drawing/2014/main" id="{0DF01BA2-2E3B-4EE8-9F5D-26CC5EDB2A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97" y="888"/>
                  <a:ext cx="720" cy="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fr-FR" altLang="en-US" sz="1000" b="1" dirty="0">
                      <a:solidFill>
                        <a:srgbClr val="FF0000"/>
                      </a:solidFill>
                    </a:rPr>
                    <a:t>(0002)</a:t>
                  </a:r>
                  <a:endParaRPr lang="en-GB" altLang="en-US" sz="1000" b="1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2" name="Group 7">
                <a:extLst>
                  <a:ext uri="{FF2B5EF4-FFF2-40B4-BE49-F238E27FC236}">
                    <a16:creationId xmlns:a16="http://schemas.microsoft.com/office/drawing/2014/main" id="{D0FEF52D-2147-4D9F-8ABD-328C0520650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82202" y="4596775"/>
                <a:ext cx="1659091" cy="1800000"/>
                <a:chOff x="3696" y="816"/>
                <a:chExt cx="2190" cy="2376"/>
              </a:xfrm>
            </p:grpSpPr>
            <p:pic>
              <p:nvPicPr>
                <p:cNvPr id="33" name="Picture 2" descr="G:\ems\III-N\GaN\1100d.jpg">
                  <a:extLst>
                    <a:ext uri="{FF2B5EF4-FFF2-40B4-BE49-F238E27FC236}">
                      <a16:creationId xmlns:a16="http://schemas.microsoft.com/office/drawing/2014/main" id="{8F692238-FF62-4366-B663-EF096E87F7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816"/>
                  <a:ext cx="2040" cy="2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Text Box 6">
                  <a:extLst>
                    <a:ext uri="{FF2B5EF4-FFF2-40B4-BE49-F238E27FC236}">
                      <a16:creationId xmlns:a16="http://schemas.microsoft.com/office/drawing/2014/main" id="{18E404FE-2870-48D9-B3E8-CF0B5FF3AF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88" y="1326"/>
                  <a:ext cx="798" cy="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fr-FR" altLang="en-US" sz="1000" b="1" dirty="0">
                      <a:solidFill>
                        <a:srgbClr val="FF0000"/>
                      </a:solidFill>
                    </a:rPr>
                    <a:t>(11-20)</a:t>
                  </a:r>
                  <a:endParaRPr lang="en-GB" altLang="en-US" sz="10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BF43388B-BFDB-496C-8FE3-F005E30685F1}"/>
                </a:ext>
              </a:extLst>
            </p:cNvPr>
            <p:cNvSpPr/>
            <p:nvPr/>
          </p:nvSpPr>
          <p:spPr>
            <a:xfrm>
              <a:off x="4602309" y="2741880"/>
              <a:ext cx="360000" cy="360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F3CAFAE-F4EF-4590-B290-A7A79FD20BA9}"/>
                </a:ext>
              </a:extLst>
            </p:cNvPr>
            <p:cNvSpPr/>
            <p:nvPr/>
          </p:nvSpPr>
          <p:spPr>
            <a:xfrm>
              <a:off x="5158111" y="5292375"/>
              <a:ext cx="360000" cy="360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8FECC832-D4B6-4E83-A284-E3A795CBE69C}"/>
              </a:ext>
            </a:extLst>
          </p:cNvPr>
          <p:cNvSpPr txBox="1"/>
          <p:nvPr/>
        </p:nvSpPr>
        <p:spPr>
          <a:xfrm>
            <a:off x="383349" y="948259"/>
            <a:ext cx="4704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diffraction contrast</a:t>
            </a:r>
            <a:endParaRPr lang="en-US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50ABA09-07BB-4946-9BD6-75E01799BA30}"/>
              </a:ext>
            </a:extLst>
          </p:cNvPr>
          <p:cNvGrpSpPr/>
          <p:nvPr/>
        </p:nvGrpSpPr>
        <p:grpSpPr>
          <a:xfrm>
            <a:off x="711095" y="2978892"/>
            <a:ext cx="7968543" cy="3200400"/>
            <a:chOff x="383349" y="2708717"/>
            <a:chExt cx="7968543" cy="3200400"/>
          </a:xfrm>
        </p:grpSpPr>
        <p:grpSp>
          <p:nvGrpSpPr>
            <p:cNvPr id="44" name="Group 28">
              <a:extLst>
                <a:ext uri="{FF2B5EF4-FFF2-40B4-BE49-F238E27FC236}">
                  <a16:creationId xmlns:a16="http://schemas.microsoft.com/office/drawing/2014/main" id="{166CFDEF-A94D-4915-892D-93BE68FDB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349" y="2708717"/>
              <a:ext cx="6400800" cy="3200400"/>
              <a:chOff x="768" y="1632"/>
              <a:chExt cx="4032" cy="2016"/>
            </a:xfrm>
          </p:grpSpPr>
          <p:grpSp>
            <p:nvGrpSpPr>
              <p:cNvPr id="50" name="Group 3">
                <a:extLst>
                  <a:ext uri="{FF2B5EF4-FFF2-40B4-BE49-F238E27FC236}">
                    <a16:creationId xmlns:a16="http://schemas.microsoft.com/office/drawing/2014/main" id="{D0B1772A-F7C4-40DA-BA23-EAF7A37BE0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632"/>
                <a:ext cx="4032" cy="2016"/>
                <a:chOff x="720" y="3743"/>
                <a:chExt cx="10234" cy="5185"/>
              </a:xfrm>
            </p:grpSpPr>
            <p:graphicFrame>
              <p:nvGraphicFramePr>
                <p:cNvPr id="55" name="Object 4">
                  <a:extLst>
                    <a:ext uri="{FF2B5EF4-FFF2-40B4-BE49-F238E27FC236}">
                      <a16:creationId xmlns:a16="http://schemas.microsoft.com/office/drawing/2014/main" id="{158A53E9-F708-4AC3-8AD0-771A19D6C60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4897334"/>
                    </p:ext>
                  </p:extLst>
                </p:nvPr>
              </p:nvGraphicFramePr>
              <p:xfrm>
                <a:off x="864" y="3743"/>
                <a:ext cx="4911" cy="50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7678" name="Image" r:id="rId6" imgW="3563566" imgH="3657606" progId="Word.Picture.8">
                        <p:embed/>
                      </p:oleObj>
                    </mc:Choice>
                    <mc:Fallback>
                      <p:oleObj name="Image" r:id="rId6" imgW="3563566" imgH="3657606" progId="Word.Picture.8">
                        <p:embed/>
                        <p:pic>
                          <p:nvPicPr>
                            <p:cNvPr id="27" name="Object 4">
                              <a:extLst>
                                <a:ext uri="{FF2B5EF4-FFF2-40B4-BE49-F238E27FC236}">
                                  <a16:creationId xmlns:a16="http://schemas.microsoft.com/office/drawing/2014/main" id="{45E9D2CE-6B0A-47C0-AA0F-F96155523A9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64" y="3743"/>
                              <a:ext cx="4911" cy="50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56" name="Picture 5">
                  <a:extLst>
                    <a:ext uri="{FF2B5EF4-FFF2-40B4-BE49-F238E27FC236}">
                      <a16:creationId xmlns:a16="http://schemas.microsoft.com/office/drawing/2014/main" id="{A0C8495C-B461-4F12-8A2D-D33052CE61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8" y="3744"/>
                  <a:ext cx="4906" cy="50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AutoShape 6">
                  <a:extLst>
                    <a:ext uri="{FF2B5EF4-FFF2-40B4-BE49-F238E27FC236}">
                      <a16:creationId xmlns:a16="http://schemas.microsoft.com/office/drawing/2014/main" id="{433305D8-C7A9-4308-A5BE-349B513815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72" y="5037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AutoShape 7">
                  <a:extLst>
                    <a:ext uri="{FF2B5EF4-FFF2-40B4-BE49-F238E27FC236}">
                      <a16:creationId xmlns:a16="http://schemas.microsoft.com/office/drawing/2014/main" id="{C134179B-DF65-4156-BAA1-922954751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8" y="5184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AutoShape 8">
                  <a:extLst>
                    <a:ext uri="{FF2B5EF4-FFF2-40B4-BE49-F238E27FC236}">
                      <a16:creationId xmlns:a16="http://schemas.microsoft.com/office/drawing/2014/main" id="{7F2D0434-7817-4A7D-B8C6-80623EBE1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12" y="5472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AutoShape 9">
                  <a:extLst>
                    <a:ext uri="{FF2B5EF4-FFF2-40B4-BE49-F238E27FC236}">
                      <a16:creationId xmlns:a16="http://schemas.microsoft.com/office/drawing/2014/main" id="{FBB02061-90C4-4446-BCE7-2DD0401125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56" y="6336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AutoShape 10">
                  <a:extLst>
                    <a:ext uri="{FF2B5EF4-FFF2-40B4-BE49-F238E27FC236}">
                      <a16:creationId xmlns:a16="http://schemas.microsoft.com/office/drawing/2014/main" id="{2CF77428-089D-4E8F-A18D-B28BB5FA5F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0" y="6624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00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AutoShape 11">
                  <a:extLst>
                    <a:ext uri="{FF2B5EF4-FFF2-40B4-BE49-F238E27FC236}">
                      <a16:creationId xmlns:a16="http://schemas.microsoft.com/office/drawing/2014/main" id="{704BC662-793F-4359-A75A-A582CFBE23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16" y="4032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AutoShape 12">
                  <a:extLst>
                    <a:ext uri="{FF2B5EF4-FFF2-40B4-BE49-F238E27FC236}">
                      <a16:creationId xmlns:a16="http://schemas.microsoft.com/office/drawing/2014/main" id="{D772C27B-CEA5-465B-8070-99BEEB0DD9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6" y="4896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AutoShape 13">
                  <a:extLst>
                    <a:ext uri="{FF2B5EF4-FFF2-40B4-BE49-F238E27FC236}">
                      <a16:creationId xmlns:a16="http://schemas.microsoft.com/office/drawing/2014/main" id="{C771783C-955D-453D-8AB3-CF21D447A3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2" y="4176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AutoShape 14">
                  <a:extLst>
                    <a:ext uri="{FF2B5EF4-FFF2-40B4-BE49-F238E27FC236}">
                      <a16:creationId xmlns:a16="http://schemas.microsoft.com/office/drawing/2014/main" id="{67D6A921-A4C4-481B-8379-0E3FE628E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6" y="5184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AutoShape 15">
                  <a:extLst>
                    <a:ext uri="{FF2B5EF4-FFF2-40B4-BE49-F238E27FC236}">
                      <a16:creationId xmlns:a16="http://schemas.microsoft.com/office/drawing/2014/main" id="{FCD4F04C-920A-4439-B4CD-1110970AC6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5469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AutoShape 16">
                  <a:extLst>
                    <a:ext uri="{FF2B5EF4-FFF2-40B4-BE49-F238E27FC236}">
                      <a16:creationId xmlns:a16="http://schemas.microsoft.com/office/drawing/2014/main" id="{2B01E10B-2F12-4212-831D-CFD3D92BB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68" y="5328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AutoShape 17">
                  <a:extLst>
                    <a:ext uri="{FF2B5EF4-FFF2-40B4-BE49-F238E27FC236}">
                      <a16:creationId xmlns:a16="http://schemas.microsoft.com/office/drawing/2014/main" id="{4357438D-6CD5-4786-98E0-1C8A753ED1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7" y="5904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AutoShape 18">
                  <a:extLst>
                    <a:ext uri="{FF2B5EF4-FFF2-40B4-BE49-F238E27FC236}">
                      <a16:creationId xmlns:a16="http://schemas.microsoft.com/office/drawing/2014/main" id="{DFC1A600-8036-40D9-871B-F39B5329A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5904"/>
                  <a:ext cx="144" cy="227"/>
                </a:xfrm>
                <a:prstGeom prst="downArrow">
                  <a:avLst>
                    <a:gd name="adj1" fmla="val 50000"/>
                    <a:gd name="adj2" fmla="val 39410"/>
                  </a:avLst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Text Box 19">
                  <a:extLst>
                    <a:ext uri="{FF2B5EF4-FFF2-40B4-BE49-F238E27FC236}">
                      <a16:creationId xmlns:a16="http://schemas.microsoft.com/office/drawing/2014/main" id="{30802D65-CFAC-4135-8D81-F509E87D02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4" y="8208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 altLang="en-US" sz="2000" b="1">
                      <a:solidFill>
                        <a:srgbClr val="FF0000"/>
                      </a:solidFill>
                    </a:rPr>
                    <a:t>a</a:t>
                  </a:r>
                </a:p>
              </p:txBody>
            </p:sp>
            <p:sp>
              <p:nvSpPr>
                <p:cNvPr id="71" name="Text Box 20">
                  <a:extLst>
                    <a:ext uri="{FF2B5EF4-FFF2-40B4-BE49-F238E27FC236}">
                      <a16:creationId xmlns:a16="http://schemas.microsoft.com/office/drawing/2014/main" id="{FD033F15-ED8A-40AF-B427-4AE4930B51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48" y="8208"/>
                  <a:ext cx="864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 altLang="en-US" sz="2000" b="1">
                      <a:solidFill>
                        <a:srgbClr val="FF0000"/>
                      </a:solidFill>
                    </a:rPr>
                    <a:t>b</a:t>
                  </a:r>
                </a:p>
              </p:txBody>
            </p:sp>
            <p:sp>
              <p:nvSpPr>
                <p:cNvPr id="72" name="Line 21">
                  <a:extLst>
                    <a:ext uri="{FF2B5EF4-FFF2-40B4-BE49-F238E27FC236}">
                      <a16:creationId xmlns:a16="http://schemas.microsoft.com/office/drawing/2014/main" id="{26B1549B-6B79-49F5-BE8C-A9123CE3A5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4317"/>
                  <a:ext cx="720" cy="0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Text Box 22">
                  <a:extLst>
                    <a:ext uri="{FF2B5EF4-FFF2-40B4-BE49-F238E27FC236}">
                      <a16:creationId xmlns:a16="http://schemas.microsoft.com/office/drawing/2014/main" id="{1B54BDC1-0EE1-4C97-AC82-E3D00D7F81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" y="3888"/>
                  <a:ext cx="1296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 altLang="en-US" sz="1000" b="1">
                      <a:solidFill>
                        <a:srgbClr val="000000"/>
                      </a:solidFill>
                    </a:rPr>
                    <a:t>300nm</a:t>
                  </a:r>
                </a:p>
              </p:txBody>
            </p:sp>
          </p:grpSp>
          <p:sp>
            <p:nvSpPr>
              <p:cNvPr id="51" name="Text Box 24">
                <a:extLst>
                  <a:ext uri="{FF2B5EF4-FFF2-40B4-BE49-F238E27FC236}">
                    <a16:creationId xmlns:a16="http://schemas.microsoft.com/office/drawing/2014/main" id="{7A8A25AE-C6D0-4A63-9296-04CA9D162C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1728"/>
                <a:ext cx="7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en-US" b="1">
                    <a:solidFill>
                      <a:schemeClr val="bg1"/>
                    </a:solidFill>
                  </a:rPr>
                  <a:t>(0002)</a:t>
                </a:r>
              </a:p>
            </p:txBody>
          </p: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897697B7-876D-43D8-9460-9FC7E7071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0" y="1680"/>
                <a:ext cx="0" cy="38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Text Box 26">
                <a:extLst>
                  <a:ext uri="{FF2B5EF4-FFF2-40B4-BE49-F238E27FC236}">
                    <a16:creationId xmlns:a16="http://schemas.microsoft.com/office/drawing/2014/main" id="{42BAD447-F771-4AA3-A932-41EE512A43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0" y="1824"/>
                <a:ext cx="7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en-US" b="1">
                    <a:solidFill>
                      <a:schemeClr val="bg1"/>
                    </a:solidFill>
                  </a:rPr>
                  <a:t>(11-20)</a:t>
                </a:r>
                <a:endParaRPr lang="fr-FR" altLang="en-US"/>
              </a:p>
            </p:txBody>
          </p:sp>
          <p:sp>
            <p:nvSpPr>
              <p:cNvPr id="54" name="Line 27">
                <a:extLst>
                  <a:ext uri="{FF2B5EF4-FFF2-40B4-BE49-F238E27FC236}">
                    <a16:creationId xmlns:a16="http://schemas.microsoft.com/office/drawing/2014/main" id="{0F29478C-6659-4987-B0DC-F1756A809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384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6E4420E5-6E3E-4A79-B9FB-2F0E0F23233B}"/>
                </a:ext>
              </a:extLst>
            </p:cNvPr>
            <p:cNvGrpSpPr/>
            <p:nvPr/>
          </p:nvGrpSpPr>
          <p:grpSpPr>
            <a:xfrm>
              <a:off x="7061730" y="3530264"/>
              <a:ext cx="1290162" cy="923330"/>
              <a:chOff x="7057774" y="2958732"/>
              <a:chExt cx="1290162" cy="923330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D33FCA4-54AC-4823-A6D2-D557A4AA7D56}"/>
                  </a:ext>
                </a:extLst>
              </p:cNvPr>
              <p:cNvSpPr txBox="1"/>
              <p:nvPr/>
            </p:nvSpPr>
            <p:spPr>
              <a:xfrm>
                <a:off x="7272000" y="2958732"/>
                <a:ext cx="107593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a-type</a:t>
                </a:r>
              </a:p>
              <a:p>
                <a:r>
                  <a:rPr lang="en-US" dirty="0" err="1"/>
                  <a:t>a+c-type</a:t>
                </a:r>
                <a:endParaRPr lang="en-US" dirty="0"/>
              </a:p>
              <a:p>
                <a:r>
                  <a:rPr lang="en-US" dirty="0"/>
                  <a:t>c-type</a:t>
                </a:r>
              </a:p>
            </p:txBody>
          </p: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8AF6C809-E1A9-49D5-AFA3-852B5421E897}"/>
                  </a:ext>
                </a:extLst>
              </p:cNvPr>
              <p:cNvCxnSpPr/>
              <p:nvPr/>
            </p:nvCxnSpPr>
            <p:spPr>
              <a:xfrm>
                <a:off x="7061730" y="3192853"/>
                <a:ext cx="210270" cy="0"/>
              </a:xfrm>
              <a:prstGeom prst="straightConnector1">
                <a:avLst/>
              </a:prstGeom>
              <a:ln w="412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343C7ECC-CBCE-4400-A1D6-8099D42923D0}"/>
                  </a:ext>
                </a:extLst>
              </p:cNvPr>
              <p:cNvCxnSpPr/>
              <p:nvPr/>
            </p:nvCxnSpPr>
            <p:spPr>
              <a:xfrm>
                <a:off x="7057774" y="3453538"/>
                <a:ext cx="210270" cy="0"/>
              </a:xfrm>
              <a:prstGeom prst="straightConnector1">
                <a:avLst/>
              </a:prstGeom>
              <a:ln w="412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0248E3F8-9F42-4FA5-92CC-F834DB171E33}"/>
                  </a:ext>
                </a:extLst>
              </p:cNvPr>
              <p:cNvCxnSpPr/>
              <p:nvPr/>
            </p:nvCxnSpPr>
            <p:spPr>
              <a:xfrm>
                <a:off x="7085902" y="3723882"/>
                <a:ext cx="210270" cy="0"/>
              </a:xfrm>
              <a:prstGeom prst="straightConnector1">
                <a:avLst/>
              </a:prstGeom>
              <a:ln w="41275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29967694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200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8F5C5D-F959-429B-A9BD-48718BC1BE61}"/>
              </a:ext>
            </a:extLst>
          </p:cNvPr>
          <p:cNvSpPr txBox="1"/>
          <p:nvPr/>
        </p:nvSpPr>
        <p:spPr>
          <a:xfrm>
            <a:off x="252000" y="7290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resolution-TEM imaging</a:t>
            </a:r>
          </a:p>
        </p:txBody>
      </p:sp>
      <p:grpSp>
        <p:nvGrpSpPr>
          <p:cNvPr id="29" name="Group 36">
            <a:extLst>
              <a:ext uri="{FF2B5EF4-FFF2-40B4-BE49-F238E27FC236}">
                <a16:creationId xmlns:a16="http://schemas.microsoft.com/office/drawing/2014/main" id="{473E69CF-F473-4E8B-9D0C-BB8F342BB3ED}"/>
              </a:ext>
            </a:extLst>
          </p:cNvPr>
          <p:cNvGrpSpPr>
            <a:grpSpLocks/>
          </p:cNvGrpSpPr>
          <p:nvPr/>
        </p:nvGrpSpPr>
        <p:grpSpPr bwMode="auto">
          <a:xfrm>
            <a:off x="575556" y="1628800"/>
            <a:ext cx="3568700" cy="2451100"/>
            <a:chOff x="240" y="1520"/>
            <a:chExt cx="2248" cy="1544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25A943C7-B974-4201-9EAD-E4D827091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832"/>
              <a:ext cx="1056" cy="7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Line 5">
              <a:extLst>
                <a:ext uri="{FF2B5EF4-FFF2-40B4-BE49-F238E27FC236}">
                  <a16:creationId xmlns:a16="http://schemas.microsoft.com/office/drawing/2014/main" id="{023EE768-5400-4793-B30E-FEDA3B551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" y="1528"/>
              <a:ext cx="0" cy="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082E3D90-0630-4F76-B5A9-30DA7F4E3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1520"/>
              <a:ext cx="0" cy="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3" name="Line 7">
              <a:extLst>
                <a:ext uri="{FF2B5EF4-FFF2-40B4-BE49-F238E27FC236}">
                  <a16:creationId xmlns:a16="http://schemas.microsoft.com/office/drawing/2014/main" id="{E10F2BA2-E297-47D7-85CA-27A5998E33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2" y="1520"/>
              <a:ext cx="0" cy="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4" name="Line 8">
              <a:extLst>
                <a:ext uri="{FF2B5EF4-FFF2-40B4-BE49-F238E27FC236}">
                  <a16:creationId xmlns:a16="http://schemas.microsoft.com/office/drawing/2014/main" id="{8F240DE8-ECC8-4DFD-B06F-52FA797E63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" y="2184"/>
              <a:ext cx="1880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prstDash val="dash"/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5" name="Line 9">
              <a:extLst>
                <a:ext uri="{FF2B5EF4-FFF2-40B4-BE49-F238E27FC236}">
                  <a16:creationId xmlns:a16="http://schemas.microsoft.com/office/drawing/2014/main" id="{27D76D40-464C-40BD-A4C1-344510849F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4" y="1904"/>
              <a:ext cx="20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6" name="Line 10">
              <a:extLst>
                <a:ext uri="{FF2B5EF4-FFF2-40B4-BE49-F238E27FC236}">
                  <a16:creationId xmlns:a16="http://schemas.microsoft.com/office/drawing/2014/main" id="{7593FF93-C27D-4A06-8454-48DB94B5D7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8" y="1904"/>
              <a:ext cx="20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7" name="Line 11">
              <a:extLst>
                <a:ext uri="{FF2B5EF4-FFF2-40B4-BE49-F238E27FC236}">
                  <a16:creationId xmlns:a16="http://schemas.microsoft.com/office/drawing/2014/main" id="{B9B29562-69F4-4EFE-A756-D4E8EDE76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" y="1896"/>
              <a:ext cx="51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8" name="Line 12">
              <a:extLst>
                <a:ext uri="{FF2B5EF4-FFF2-40B4-BE49-F238E27FC236}">
                  <a16:creationId xmlns:a16="http://schemas.microsoft.com/office/drawing/2014/main" id="{924C0619-52FB-439D-91F6-C0BF22DA20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72" y="1920"/>
              <a:ext cx="784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id="{4C8510B1-E68F-4EF4-9049-67F8045B2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1896"/>
              <a:ext cx="0" cy="9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" name="Oval 14">
              <a:extLst>
                <a:ext uri="{FF2B5EF4-FFF2-40B4-BE49-F238E27FC236}">
                  <a16:creationId xmlns:a16="http://schemas.microsoft.com/office/drawing/2014/main" id="{42362EFF-10C4-4F8B-8143-60A539AD7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" y="2808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15">
              <a:extLst>
                <a:ext uri="{FF2B5EF4-FFF2-40B4-BE49-F238E27FC236}">
                  <a16:creationId xmlns:a16="http://schemas.microsoft.com/office/drawing/2014/main" id="{2939B570-8DBA-478F-8D51-96339A93A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816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Line 16">
              <a:extLst>
                <a:ext uri="{FF2B5EF4-FFF2-40B4-BE49-F238E27FC236}">
                  <a16:creationId xmlns:a16="http://schemas.microsoft.com/office/drawing/2014/main" id="{7BA16FA5-7DAA-499B-B978-430947DF7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" y="2192"/>
              <a:ext cx="216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" name="Line 17">
              <a:extLst>
                <a:ext uri="{FF2B5EF4-FFF2-40B4-BE49-F238E27FC236}">
                  <a16:creationId xmlns:a16="http://schemas.microsoft.com/office/drawing/2014/main" id="{08D2EF15-B39A-4111-B396-891728E15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" y="2176"/>
              <a:ext cx="72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4" name="Line 18">
              <a:extLst>
                <a:ext uri="{FF2B5EF4-FFF2-40B4-BE49-F238E27FC236}">
                  <a16:creationId xmlns:a16="http://schemas.microsoft.com/office/drawing/2014/main" id="{D0EAFF7A-D79D-443F-B581-620CBA46A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" y="2192"/>
              <a:ext cx="144" cy="6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" name="Oval 19">
              <a:extLst>
                <a:ext uri="{FF2B5EF4-FFF2-40B4-BE49-F238E27FC236}">
                  <a16:creationId xmlns:a16="http://schemas.microsoft.com/office/drawing/2014/main" id="{B06F2B3E-36EB-4AB5-AA15-E812AA8EE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800"/>
              <a:ext cx="128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00CC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Line 20">
              <a:extLst>
                <a:ext uri="{FF2B5EF4-FFF2-40B4-BE49-F238E27FC236}">
                  <a16:creationId xmlns:a16="http://schemas.microsoft.com/office/drawing/2014/main" id="{EDDE8BB2-A383-4940-8414-A51BDA520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" y="1904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7" name="Line 21">
              <a:extLst>
                <a:ext uri="{FF2B5EF4-FFF2-40B4-BE49-F238E27FC236}">
                  <a16:creationId xmlns:a16="http://schemas.microsoft.com/office/drawing/2014/main" id="{71E8C213-1089-4D1E-818A-3AE27002F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176"/>
              <a:ext cx="448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8" name="Line 22">
              <a:extLst>
                <a:ext uri="{FF2B5EF4-FFF2-40B4-BE49-F238E27FC236}">
                  <a16:creationId xmlns:a16="http://schemas.microsoft.com/office/drawing/2014/main" id="{F252AD82-6699-4162-8766-F0EFE460D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8" y="1928"/>
              <a:ext cx="0" cy="2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9" name="Line 23">
              <a:extLst>
                <a:ext uri="{FF2B5EF4-FFF2-40B4-BE49-F238E27FC236}">
                  <a16:creationId xmlns:a16="http://schemas.microsoft.com/office/drawing/2014/main" id="{9F4156D3-8EEB-44AF-92D3-3816E85F9A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60" y="2184"/>
              <a:ext cx="480" cy="6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0" name="Line 24">
              <a:extLst>
                <a:ext uri="{FF2B5EF4-FFF2-40B4-BE49-F238E27FC236}">
                  <a16:creationId xmlns:a16="http://schemas.microsoft.com/office/drawing/2014/main" id="{58818ED7-4EEE-4E16-8D84-C2295FCD5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84" y="2176"/>
              <a:ext cx="256" cy="7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1" name="Line 25">
              <a:extLst>
                <a:ext uri="{FF2B5EF4-FFF2-40B4-BE49-F238E27FC236}">
                  <a16:creationId xmlns:a16="http://schemas.microsoft.com/office/drawing/2014/main" id="{40DD1CE6-92A7-474C-ADAB-57BC1119A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8" y="1912"/>
              <a:ext cx="736" cy="2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2" name="Line 26">
              <a:extLst>
                <a:ext uri="{FF2B5EF4-FFF2-40B4-BE49-F238E27FC236}">
                  <a16:creationId xmlns:a16="http://schemas.microsoft.com/office/drawing/2014/main" id="{387B4E43-8470-4388-B4C6-0B13BD182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2176"/>
              <a:ext cx="184" cy="6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3" name="Line 27">
              <a:extLst>
                <a:ext uri="{FF2B5EF4-FFF2-40B4-BE49-F238E27FC236}">
                  <a16:creationId xmlns:a16="http://schemas.microsoft.com/office/drawing/2014/main" id="{56B194D2-CFF8-4756-B9A3-42CA50655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2" y="1896"/>
              <a:ext cx="552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4" name="Line 28">
              <a:extLst>
                <a:ext uri="{FF2B5EF4-FFF2-40B4-BE49-F238E27FC236}">
                  <a16:creationId xmlns:a16="http://schemas.microsoft.com/office/drawing/2014/main" id="{4215A851-BF9E-452B-8CB3-1CCAC51B9C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84" y="2184"/>
              <a:ext cx="128" cy="7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55" name="Rectangle 30">
              <a:extLst>
                <a:ext uri="{FF2B5EF4-FFF2-40B4-BE49-F238E27FC236}">
                  <a16:creationId xmlns:a16="http://schemas.microsoft.com/office/drawing/2014/main" id="{F2F0431E-60B3-48C1-87AC-067561C9E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984"/>
              <a:ext cx="544" cy="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Rectangle 31">
              <a:extLst>
                <a:ext uri="{FF2B5EF4-FFF2-40B4-BE49-F238E27FC236}">
                  <a16:creationId xmlns:a16="http://schemas.microsoft.com/office/drawing/2014/main" id="{9F81306C-7B2B-47F8-BAC7-6B0B3A850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00"/>
              <a:ext cx="520" cy="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Text Box 32">
              <a:extLst>
                <a:ext uri="{FF2B5EF4-FFF2-40B4-BE49-F238E27FC236}">
                  <a16:creationId xmlns:a16="http://schemas.microsoft.com/office/drawing/2014/main" id="{830FB054-CDAE-43E0-99E2-3E2F2C478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6" y="2728"/>
              <a:ext cx="2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0</a:t>
              </a:r>
              <a:endParaRPr lang="en-GB" altLang="en-US" sz="2000" b="1"/>
            </a:p>
          </p:txBody>
        </p:sp>
        <p:sp>
          <p:nvSpPr>
            <p:cNvPr id="58" name="Text Box 33">
              <a:extLst>
                <a:ext uri="{FF2B5EF4-FFF2-40B4-BE49-F238E27FC236}">
                  <a16:creationId xmlns:a16="http://schemas.microsoft.com/office/drawing/2014/main" id="{7521076B-E32A-4835-A102-5C51C46D32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" y="2720"/>
              <a:ext cx="2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sz="2000"/>
            </a:p>
          </p:txBody>
        </p:sp>
        <p:sp>
          <p:nvSpPr>
            <p:cNvPr id="59" name="Text Box 34">
              <a:extLst>
                <a:ext uri="{FF2B5EF4-FFF2-40B4-BE49-F238E27FC236}">
                  <a16:creationId xmlns:a16="http://schemas.microsoft.com/office/drawing/2014/main" id="{AAB20E89-1B55-4414-A76F-9FD04DD5F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" y="2712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g</a:t>
              </a:r>
              <a:endParaRPr lang="en-GB" altLang="en-US" sz="2000" b="1"/>
            </a:p>
          </p:txBody>
        </p:sp>
        <p:sp>
          <p:nvSpPr>
            <p:cNvPr id="60" name="Text Box 35">
              <a:extLst>
                <a:ext uri="{FF2B5EF4-FFF2-40B4-BE49-F238E27FC236}">
                  <a16:creationId xmlns:a16="http://schemas.microsoft.com/office/drawing/2014/main" id="{5397FBF3-ED35-4C8B-BBA1-4387FC3F2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2720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 b="1"/>
                <a:t>-g</a:t>
              </a:r>
              <a:endParaRPr lang="en-GB" altLang="en-US" sz="2000" b="1"/>
            </a:p>
          </p:txBody>
        </p:sp>
      </p:grpSp>
      <p:pic>
        <p:nvPicPr>
          <p:cNvPr id="61" name="Picture 2">
            <a:extLst>
              <a:ext uri="{FF2B5EF4-FFF2-40B4-BE49-F238E27FC236}">
                <a16:creationId xmlns:a16="http://schemas.microsoft.com/office/drawing/2014/main" id="{CA2E7949-E1F8-48D0-9992-528117B8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83" y="854392"/>
            <a:ext cx="3983853" cy="38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F52A415-0FF2-4463-BB1D-BB50AFB17B74}"/>
              </a:ext>
            </a:extLst>
          </p:cNvPr>
          <p:cNvSpPr txBox="1"/>
          <p:nvPr/>
        </p:nvSpPr>
        <p:spPr>
          <a:xfrm>
            <a:off x="854956" y="5589000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HR-TEM imaging: image simulation required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E34D8E-2892-4688-A380-7549A9D68BB0}"/>
              </a:ext>
            </a:extLst>
          </p:cNvPr>
          <p:cNvSpPr txBox="1"/>
          <p:nvPr/>
        </p:nvSpPr>
        <p:spPr>
          <a:xfrm>
            <a:off x="5742000" y="4462201"/>
            <a:ext cx="1845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Thickness (nm)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61DBC3-FB32-47DB-8D26-BDD2B282D055}"/>
              </a:ext>
            </a:extLst>
          </p:cNvPr>
          <p:cNvSpPr txBox="1"/>
          <p:nvPr/>
        </p:nvSpPr>
        <p:spPr>
          <a:xfrm>
            <a:off x="6065445" y="4738980"/>
            <a:ext cx="144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</a:t>
            </a:r>
            <a:r>
              <a:rPr lang="en-US" dirty="0"/>
              <a:t> (11-20)</a:t>
            </a:r>
          </a:p>
        </p:txBody>
      </p:sp>
    </p:spTree>
    <p:extLst>
      <p:ext uri="{BB962C8B-B14F-4D97-AF65-F5344CB8AC3E}">
        <p14:creationId xmlns:p14="http://schemas.microsoft.com/office/powerpoint/2010/main" val="3589695435"/>
      </p:ext>
    </p:extLst>
  </p:cSld>
  <p:clrMapOvr>
    <a:masterClrMapping/>
  </p:clrMapOvr>
  <p:transition advTm="27035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02CE8B67-38CE-4DE9-8F83-F4CA13951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" y="1359000"/>
            <a:ext cx="2880062" cy="52387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882000" y="79078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TEM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46149E1-76A8-4071-A2FD-C0C0626D9386}"/>
              </a:ext>
            </a:extLst>
          </p:cNvPr>
          <p:cNvGrpSpPr/>
          <p:nvPr/>
        </p:nvGrpSpPr>
        <p:grpSpPr>
          <a:xfrm>
            <a:off x="4562894" y="1674000"/>
            <a:ext cx="4563390" cy="3852428"/>
            <a:chOff x="71500" y="1578529"/>
            <a:chExt cx="4563390" cy="3852428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E074C9CD-29BC-42B8-BAE3-A5419D054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0" y="1578529"/>
              <a:ext cx="4563390" cy="385242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B2F4529-2AA8-4F09-9C4E-42A109A09E17}"/>
                </a:ext>
              </a:extLst>
            </p:cNvPr>
            <p:cNvSpPr/>
            <p:nvPr/>
          </p:nvSpPr>
          <p:spPr>
            <a:xfrm>
              <a:off x="2823869" y="2816932"/>
              <a:ext cx="1568111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8330062"/>
      </p:ext>
    </p:extLst>
  </p:cSld>
  <p:clrMapOvr>
    <a:masterClrMapping/>
  </p:clrMapOvr>
  <p:transition advTm="27035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60269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TEM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46149E1-76A8-4071-A2FD-C0C0626D9386}"/>
              </a:ext>
            </a:extLst>
          </p:cNvPr>
          <p:cNvGrpSpPr/>
          <p:nvPr/>
        </p:nvGrpSpPr>
        <p:grpSpPr>
          <a:xfrm>
            <a:off x="31057" y="1442437"/>
            <a:ext cx="4563390" cy="3852428"/>
            <a:chOff x="71500" y="1578529"/>
            <a:chExt cx="4563390" cy="3852428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E074C9CD-29BC-42B8-BAE3-A5419D054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0" y="1578529"/>
              <a:ext cx="4563390" cy="385242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B2F4529-2AA8-4F09-9C4E-42A109A09E17}"/>
                </a:ext>
              </a:extLst>
            </p:cNvPr>
            <p:cNvSpPr/>
            <p:nvPr/>
          </p:nvSpPr>
          <p:spPr>
            <a:xfrm>
              <a:off x="2823869" y="2816932"/>
              <a:ext cx="1568111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8D91C78-57FD-457F-B679-C199FB889DB8}"/>
              </a:ext>
            </a:extLst>
          </p:cNvPr>
          <p:cNvGrpSpPr/>
          <p:nvPr/>
        </p:nvGrpSpPr>
        <p:grpSpPr>
          <a:xfrm>
            <a:off x="3275856" y="908720"/>
            <a:ext cx="5580620" cy="5438486"/>
            <a:chOff x="3275856" y="908720"/>
            <a:chExt cx="5580620" cy="543848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0D0FB40-23BD-4AB1-9452-53D0D4C86CED}"/>
                </a:ext>
              </a:extLst>
            </p:cNvPr>
            <p:cNvGrpSpPr/>
            <p:nvPr/>
          </p:nvGrpSpPr>
          <p:grpSpPr>
            <a:xfrm>
              <a:off x="3275856" y="908720"/>
              <a:ext cx="5580620" cy="5438486"/>
              <a:chOff x="3509882" y="830689"/>
              <a:chExt cx="5580620" cy="5438486"/>
            </a:xfrm>
          </p:grpSpPr>
          <p:graphicFrame>
            <p:nvGraphicFramePr>
              <p:cNvPr id="11" name="Objet 10">
                <a:extLst>
                  <a:ext uri="{FF2B5EF4-FFF2-40B4-BE49-F238E27FC236}">
                    <a16:creationId xmlns:a16="http://schemas.microsoft.com/office/drawing/2014/main" id="{2192E1AF-AD96-47FB-886A-C368F003CD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4610149"/>
                  </p:ext>
                </p:extLst>
              </p:nvPr>
            </p:nvGraphicFramePr>
            <p:xfrm>
              <a:off x="6300192" y="1773056"/>
              <a:ext cx="2352191" cy="21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6" r:id="rId5" imgW="10323720" imgH="9485640" progId="">
                      <p:embed/>
                    </p:oleObj>
                  </mc:Choice>
                  <mc:Fallback>
                    <p:oleObj r:id="rId5" imgW="10323720" imgH="9485640" progId="">
                      <p:embed/>
                      <p:pic>
                        <p:nvPicPr>
                          <p:cNvPr id="7" name="Objet 6">
                            <a:extLst>
                              <a:ext uri="{FF2B5EF4-FFF2-40B4-BE49-F238E27FC236}">
                                <a16:creationId xmlns:a16="http://schemas.microsoft.com/office/drawing/2014/main" id="{6F0ED217-D6DB-426F-A41B-6E9F7357111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300192" y="1773056"/>
                            <a:ext cx="2352191" cy="2160000"/>
                          </a:xfrm>
                          <a:prstGeom prst="rect">
                            <a:avLst/>
                          </a:prstGeom>
                          <a:ln w="19050">
                            <a:solidFill>
                              <a:schemeClr val="accent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4DD1B226-E80D-4CE8-AA27-A8F92FD6B03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42638" y="4040818"/>
                <a:ext cx="2352192" cy="2160000"/>
                <a:chOff x="807963" y="3770918"/>
                <a:chExt cx="2858566" cy="2625000"/>
              </a:xfrm>
            </p:grpSpPr>
            <p:graphicFrame>
              <p:nvGraphicFramePr>
                <p:cNvPr id="21" name="Objet 20">
                  <a:extLst>
                    <a:ext uri="{FF2B5EF4-FFF2-40B4-BE49-F238E27FC236}">
                      <a16:creationId xmlns:a16="http://schemas.microsoft.com/office/drawing/2014/main" id="{A3D14FD3-8366-4E73-9DAD-B1332379F5C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40515870"/>
                    </p:ext>
                  </p:extLst>
                </p:nvPr>
              </p:nvGraphicFramePr>
              <p:xfrm>
                <a:off x="807963" y="3770918"/>
                <a:ext cx="2858566" cy="2625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767" r:id="rId7" imgW="10323720" imgH="9485640" progId="">
                        <p:embed/>
                      </p:oleObj>
                    </mc:Choice>
                    <mc:Fallback>
                      <p:oleObj r:id="rId7" imgW="10323720" imgH="9485640" progId="">
                        <p:embed/>
                        <p:pic>
                          <p:nvPicPr>
                            <p:cNvPr id="10" name="Objet 9">
                              <a:extLst>
                                <a:ext uri="{FF2B5EF4-FFF2-40B4-BE49-F238E27FC236}">
                                  <a16:creationId xmlns:a16="http://schemas.microsoft.com/office/drawing/2014/main" id="{012CBF2C-5D57-4A30-9BD0-7963C4F178B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07963" y="3770918"/>
                              <a:ext cx="2858566" cy="2625000"/>
                            </a:xfrm>
                            <a:prstGeom prst="rect">
                              <a:avLst/>
                            </a:prstGeom>
                            <a:ln w="19050">
                              <a:solidFill>
                                <a:schemeClr val="accent1"/>
                              </a:solidFill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F7F135EF-CD41-446A-9B1C-0588C954BDB5}"/>
                    </a:ext>
                  </a:extLst>
                </p:cNvPr>
                <p:cNvSpPr txBox="1"/>
                <p:nvPr/>
              </p:nvSpPr>
              <p:spPr>
                <a:xfrm>
                  <a:off x="1538348" y="4170706"/>
                  <a:ext cx="1531162" cy="299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Annular detector 1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281603C7-2CB8-42AF-A740-A861AB77D1D8}"/>
                    </a:ext>
                  </a:extLst>
                </p:cNvPr>
                <p:cNvSpPr txBox="1"/>
                <p:nvPr/>
              </p:nvSpPr>
              <p:spPr>
                <a:xfrm>
                  <a:off x="1408063" y="4590091"/>
                  <a:ext cx="1631100" cy="299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Annular detector 2</a:t>
                  </a:r>
                </a:p>
              </p:txBody>
            </p:sp>
          </p:grpSp>
          <p:graphicFrame>
            <p:nvGraphicFramePr>
              <p:cNvPr id="13" name="Objet 12">
                <a:extLst>
                  <a:ext uri="{FF2B5EF4-FFF2-40B4-BE49-F238E27FC236}">
                    <a16:creationId xmlns:a16="http://schemas.microsoft.com/office/drawing/2014/main" id="{84A4AFB3-2AF5-4D35-BAE8-BB901E56C6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7092235"/>
                  </p:ext>
                </p:extLst>
              </p:nvPr>
            </p:nvGraphicFramePr>
            <p:xfrm>
              <a:off x="6314403" y="4041308"/>
              <a:ext cx="2331521" cy="21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8" r:id="rId9" imgW="10095120" imgH="9358560" progId="">
                      <p:embed/>
                    </p:oleObj>
                  </mc:Choice>
                  <mc:Fallback>
                    <p:oleObj r:id="rId9" imgW="10095120" imgH="9358560" progId="">
                      <p:embed/>
                      <p:pic>
                        <p:nvPicPr>
                          <p:cNvPr id="17" name="Objet 16">
                            <a:extLst>
                              <a:ext uri="{FF2B5EF4-FFF2-40B4-BE49-F238E27FC236}">
                                <a16:creationId xmlns:a16="http://schemas.microsoft.com/office/drawing/2014/main" id="{FA5FD315-8BAF-4C20-B655-906DF28B044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314403" y="4041308"/>
                            <a:ext cx="2331521" cy="2160000"/>
                          </a:xfrm>
                          <a:prstGeom prst="rect">
                            <a:avLst/>
                          </a:prstGeom>
                          <a:ln w="19050">
                            <a:solidFill>
                              <a:schemeClr val="accent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t 13">
                <a:extLst>
                  <a:ext uri="{FF2B5EF4-FFF2-40B4-BE49-F238E27FC236}">
                    <a16:creationId xmlns:a16="http://schemas.microsoft.com/office/drawing/2014/main" id="{A415B52E-CB6C-49CB-9DD4-2535BFBA76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5332164"/>
                  </p:ext>
                </p:extLst>
              </p:nvPr>
            </p:nvGraphicFramePr>
            <p:xfrm>
              <a:off x="3829762" y="1774867"/>
              <a:ext cx="2352191" cy="21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69" r:id="rId11" imgW="10323720" imgH="9485640" progId="">
                      <p:embed/>
                    </p:oleObj>
                  </mc:Choice>
                  <mc:Fallback>
                    <p:oleObj r:id="rId11" imgW="10323720" imgH="9485640" progId="">
                      <p:embed/>
                      <p:pic>
                        <p:nvPicPr>
                          <p:cNvPr id="6" name="Objet 5">
                            <a:extLst>
                              <a:ext uri="{FF2B5EF4-FFF2-40B4-BE49-F238E27FC236}">
                                <a16:creationId xmlns:a16="http://schemas.microsoft.com/office/drawing/2014/main" id="{7C306E8C-6E3A-440A-A21F-1F86BF752DC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3829762" y="1774867"/>
                            <a:ext cx="2352191" cy="2160000"/>
                          </a:xfrm>
                          <a:prstGeom prst="rect">
                            <a:avLst/>
                          </a:prstGeom>
                          <a:ln w="19050">
                            <a:solidFill>
                              <a:schemeClr val="accent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599247B-AFBE-49EA-8A31-3A969261969B}"/>
                  </a:ext>
                </a:extLst>
              </p:cNvPr>
              <p:cNvSpPr txBox="1"/>
              <p:nvPr/>
            </p:nvSpPr>
            <p:spPr>
              <a:xfrm>
                <a:off x="3509882" y="830689"/>
                <a:ext cx="55806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Adjustment of the detection angle playing with the diffraction magnification (camera length)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205DAAD-4FDE-4307-8BBE-8ACF0698B3C3}"/>
                  </a:ext>
                </a:extLst>
              </p:cNvPr>
              <p:cNvSpPr txBox="1"/>
              <p:nvPr/>
            </p:nvSpPr>
            <p:spPr>
              <a:xfrm>
                <a:off x="3850327" y="1752256"/>
                <a:ext cx="23834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ADF</a:t>
                </a:r>
                <a:r>
                  <a:rPr lang="en-US" sz="1600" dirty="0"/>
                  <a:t>: diffraction contrast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4FD6926-8FA4-4627-8359-9C57DA8CA36B}"/>
                  </a:ext>
                </a:extLst>
              </p:cNvPr>
              <p:cNvSpPr txBox="1"/>
              <p:nvPr/>
            </p:nvSpPr>
            <p:spPr>
              <a:xfrm>
                <a:off x="6563577" y="1777531"/>
                <a:ext cx="19287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HAADF</a:t>
                </a:r>
                <a:r>
                  <a:rPr lang="en-US" sz="1600" dirty="0"/>
                  <a:t>: Z contrast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CEB2E11-5EFC-471A-BC39-B2BF375877A0}"/>
                  </a:ext>
                </a:extLst>
              </p:cNvPr>
              <p:cNvSpPr txBox="1"/>
              <p:nvPr/>
            </p:nvSpPr>
            <p:spPr>
              <a:xfrm>
                <a:off x="4396423" y="3957478"/>
                <a:ext cx="14398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ADF+HAADF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5AFD669-72AB-4F30-B745-B13E173E829E}"/>
                  </a:ext>
                </a:extLst>
              </p:cNvPr>
              <p:cNvSpPr txBox="1"/>
              <p:nvPr/>
            </p:nvSpPr>
            <p:spPr>
              <a:xfrm>
                <a:off x="6954637" y="3980069"/>
                <a:ext cx="899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HAADF</a:t>
                </a:r>
                <a:endParaRPr lang="en-US" sz="1600" dirty="0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7785CB9-3F03-4B6E-B12D-BC253899B28E}"/>
                  </a:ext>
                </a:extLst>
              </p:cNvPr>
              <p:cNvSpPr txBox="1"/>
              <p:nvPr/>
            </p:nvSpPr>
            <p:spPr>
              <a:xfrm>
                <a:off x="6393817" y="5745955"/>
                <a:ext cx="22682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High convergence angle: high resolution</a:t>
                </a: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3C490F-0BB8-49FD-A21D-698A49EBE216}"/>
                </a:ext>
              </a:extLst>
            </p:cNvPr>
            <p:cNvSpPr txBox="1"/>
            <p:nvPr/>
          </p:nvSpPr>
          <p:spPr>
            <a:xfrm>
              <a:off x="6894399" y="3702994"/>
              <a:ext cx="799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</a:t>
              </a:r>
              <a:r>
                <a:rPr lang="en-US" dirty="0">
                  <a:cs typeface="Times New Roman" panose="02020603050405020304" pitchFamily="18" charset="0"/>
                </a:rPr>
                <a:t>≈ Z</a:t>
              </a:r>
              <a:r>
                <a:rPr lang="en-US" baseline="30000" dirty="0">
                  <a:cs typeface="Times New Roman" panose="02020603050405020304" pitchFamily="18" charset="0"/>
                </a:rPr>
                <a:t>2</a:t>
              </a:r>
              <a:endParaRPr lang="en-US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111A8CC-2E74-4B78-B7E1-5ED8365397C1}"/>
              </a:ext>
            </a:extLst>
          </p:cNvPr>
          <p:cNvSpPr txBox="1"/>
          <p:nvPr/>
        </p:nvSpPr>
        <p:spPr>
          <a:xfrm>
            <a:off x="387000" y="5679000"/>
            <a:ext cx="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HR-HAADF images directly interpretable </a:t>
            </a:r>
          </a:p>
        </p:txBody>
      </p:sp>
    </p:spTree>
    <p:extLst>
      <p:ext uri="{BB962C8B-B14F-4D97-AF65-F5344CB8AC3E}">
        <p14:creationId xmlns:p14="http://schemas.microsoft.com/office/powerpoint/2010/main" val="3982120232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1EF2E3-93CF-4400-9801-5C55F264005F}"/>
              </a:ext>
            </a:extLst>
          </p:cNvPr>
          <p:cNvSpPr txBox="1"/>
          <p:nvPr/>
        </p:nvSpPr>
        <p:spPr>
          <a:xfrm>
            <a:off x="176053" y="1044000"/>
            <a:ext cx="886883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(Scanning) transmission electron microscope: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HT:  30 to 300kV; 200-300kV for material science; low HT for fragile materials (2D)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Spatial resolution: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non  corrected: depends on the objective lens: 2-2.5</a:t>
            </a:r>
            <a:r>
              <a:rPr lang="en-US" dirty="0">
                <a:cs typeface="Times New Roman" panose="02020603050405020304" pitchFamily="18" charset="0"/>
              </a:rPr>
              <a:t>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Aberration corrected (probe or objective): below 1</a:t>
            </a:r>
            <a:r>
              <a:rPr lang="en-US" dirty="0">
                <a:cs typeface="Times New Roman" panose="02020603050405020304" pitchFamily="18" charset="0"/>
              </a:rPr>
              <a:t>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EDX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EELS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In-situ holder (heating , biasing, gas, liquid….)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23302"/>
      </p:ext>
    </p:extLst>
  </p:cSld>
  <p:clrMapOvr>
    <a:masterClrMapping/>
  </p:clrMapOvr>
  <p:transition advTm="27035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EC781-4B26-4454-A014-3258FEE4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" y="-2876"/>
            <a:ext cx="8349488" cy="695572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en-US" sz="3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505631-C836-4ACE-B07C-3C73270269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2160802" cy="288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F3B5C95-A030-4E16-8BC2-D7CC52964E5D}"/>
              </a:ext>
            </a:extLst>
          </p:cNvPr>
          <p:cNvSpPr txBox="1"/>
          <p:nvPr/>
        </p:nvSpPr>
        <p:spPr>
          <a:xfrm>
            <a:off x="3737783" y="825782"/>
            <a:ext cx="464820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FEG: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intense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spatial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resolution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imaging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chemical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analyses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 voltages: 200, 120 et 60 kV: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range of observable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samples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Probe-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high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STEM -mode: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200kV= 70pm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; 120kV: 90pm; 60kV: 110pm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sensitivity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EDX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detection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solid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angle: 1,8sr):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resolution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chemical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analyses and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chemical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maps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4D STEM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NANOMEGAS ASTAR module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DCE427-89EF-4DA6-A82F-8C5E6852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799642"/>
            <a:ext cx="2160000" cy="288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C67738-DF23-4006-83CF-C564DEFCC0AB}"/>
              </a:ext>
            </a:extLst>
          </p:cNvPr>
          <p:cNvSpPr txBox="1"/>
          <p:nvPr/>
        </p:nvSpPr>
        <p:spPr>
          <a:xfrm>
            <a:off x="2878546" y="548945"/>
            <a:ext cx="627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CRHEA’s ACT-M SPECTRA 200 technical characteristics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D9C2C6-8848-4C6F-BCAF-93F36216B58A}"/>
              </a:ext>
            </a:extLst>
          </p:cNvPr>
          <p:cNvSpPr txBox="1"/>
          <p:nvPr/>
        </p:nvSpPr>
        <p:spPr>
          <a:xfrm>
            <a:off x="4168519" y="5752895"/>
            <a:ext cx="355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https://www.crhea.cnrs.fr/ACT-M/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Ileana.florea@crhea.cnrs.fr</a:t>
            </a:r>
          </a:p>
        </p:txBody>
      </p:sp>
    </p:spTree>
    <p:extLst>
      <p:ext uri="{BB962C8B-B14F-4D97-AF65-F5344CB8AC3E}">
        <p14:creationId xmlns:p14="http://schemas.microsoft.com/office/powerpoint/2010/main" val="38758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60269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TEM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D7897B-41E4-4C21-87F3-52A644A11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0" y="1170605"/>
            <a:ext cx="5400000" cy="25743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CAA9AD5-0629-420D-811F-78D46DD95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94" y="3870904"/>
            <a:ext cx="5400000" cy="257343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2C1ABB1-5DCF-4AB2-8DC8-B2CD5D6E1646}"/>
              </a:ext>
            </a:extLst>
          </p:cNvPr>
          <p:cNvSpPr txBox="1"/>
          <p:nvPr/>
        </p:nvSpPr>
        <p:spPr>
          <a:xfrm>
            <a:off x="6426456" y="264676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B0F0"/>
                </a:solidFill>
              </a:rPr>
              <a:t>GaN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C89314-3BF6-4EA4-9578-D23529EE44FB}"/>
              </a:ext>
            </a:extLst>
          </p:cNvPr>
          <p:cNvSpPr txBox="1"/>
          <p:nvPr/>
        </p:nvSpPr>
        <p:spPr>
          <a:xfrm>
            <a:off x="3816166" y="2394741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AlGaN1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FBCB89B-03F0-444B-ADDE-CC70AA373BDA}"/>
              </a:ext>
            </a:extLst>
          </p:cNvPr>
          <p:cNvSpPr txBox="1"/>
          <p:nvPr/>
        </p:nvSpPr>
        <p:spPr>
          <a:xfrm>
            <a:off x="3816166" y="2084281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FF00"/>
                </a:solidFill>
              </a:rPr>
              <a:t>AlGaN2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04EA375-24B5-494C-AD0C-2996C79A6257}"/>
              </a:ext>
            </a:extLst>
          </p:cNvPr>
          <p:cNvSpPr txBox="1"/>
          <p:nvPr/>
        </p:nvSpPr>
        <p:spPr>
          <a:xfrm>
            <a:off x="7888028" y="2154326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HAADF</a:t>
            </a:r>
          </a:p>
          <a:p>
            <a:pPr algn="ctr"/>
            <a:r>
              <a:rPr lang="en-US" dirty="0"/>
              <a:t>Z contrast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4AFF314-638E-46B3-A6F6-6B1858106E65}"/>
              </a:ext>
            </a:extLst>
          </p:cNvPr>
          <p:cNvSpPr txBox="1"/>
          <p:nvPr/>
        </p:nvSpPr>
        <p:spPr>
          <a:xfrm>
            <a:off x="7407001" y="4856922"/>
            <a:ext cx="173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ADF</a:t>
            </a:r>
          </a:p>
          <a:p>
            <a:pPr algn="ctr"/>
            <a:r>
              <a:rPr lang="en-US" dirty="0"/>
              <a:t>Diffraction contrast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222F01F-4C38-4774-B7BA-C0558AC50937}"/>
              </a:ext>
            </a:extLst>
          </p:cNvPr>
          <p:cNvSpPr txBox="1"/>
          <p:nvPr/>
        </p:nvSpPr>
        <p:spPr>
          <a:xfrm>
            <a:off x="1366672" y="6551619"/>
            <a:ext cx="731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L. Lacomblez, P.M. Coulon (CRHEA); M. </a:t>
            </a:r>
            <a:r>
              <a:rPr lang="en-US" sz="1400" i="1" dirty="0" err="1"/>
              <a:t>Cabié</a:t>
            </a:r>
            <a:r>
              <a:rPr lang="en-US" sz="1400" i="1" dirty="0"/>
              <a:t> (IM2NP Marseille): FIB sample preparation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6B47125-5734-4E23-ACAD-2C8CBE4FF96F}"/>
              </a:ext>
            </a:extLst>
          </p:cNvPr>
          <p:cNvGrpSpPr/>
          <p:nvPr/>
        </p:nvGrpSpPr>
        <p:grpSpPr>
          <a:xfrm>
            <a:off x="-67652" y="2699029"/>
            <a:ext cx="2476111" cy="1756258"/>
            <a:chOff x="2456161" y="1024670"/>
            <a:chExt cx="2476111" cy="175625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CD7819E-7175-41A3-AEC8-32E38157F2C1}"/>
                </a:ext>
              </a:extLst>
            </p:cNvPr>
            <p:cNvSpPr/>
            <p:nvPr/>
          </p:nvSpPr>
          <p:spPr>
            <a:xfrm>
              <a:off x="3714327" y="2044182"/>
              <a:ext cx="353617" cy="7367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èze 34">
              <a:extLst>
                <a:ext uri="{FF2B5EF4-FFF2-40B4-BE49-F238E27FC236}">
                  <a16:creationId xmlns:a16="http://schemas.microsoft.com/office/drawing/2014/main" id="{A5D67B2D-8E93-46CA-81AF-B9691FFB83CA}"/>
                </a:ext>
              </a:extLst>
            </p:cNvPr>
            <p:cNvSpPr/>
            <p:nvPr/>
          </p:nvSpPr>
          <p:spPr>
            <a:xfrm>
              <a:off x="2992738" y="1905095"/>
              <a:ext cx="1796793" cy="155753"/>
            </a:xfrm>
            <a:prstGeom prst="trapezoid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èze 35">
              <a:extLst>
                <a:ext uri="{FF2B5EF4-FFF2-40B4-BE49-F238E27FC236}">
                  <a16:creationId xmlns:a16="http://schemas.microsoft.com/office/drawing/2014/main" id="{6935FB17-2286-499D-898E-28B2C0550FBC}"/>
                </a:ext>
              </a:extLst>
            </p:cNvPr>
            <p:cNvSpPr/>
            <p:nvPr/>
          </p:nvSpPr>
          <p:spPr>
            <a:xfrm>
              <a:off x="3027580" y="1413160"/>
              <a:ext cx="1706439" cy="503672"/>
            </a:xfrm>
            <a:prstGeom prst="trapezoid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70F9AB85-BFDA-4C63-A6A5-E208CF8B277F}"/>
                </a:ext>
              </a:extLst>
            </p:cNvPr>
            <p:cNvSpPr txBox="1"/>
            <p:nvPr/>
          </p:nvSpPr>
          <p:spPr>
            <a:xfrm>
              <a:off x="4019843" y="2244714"/>
              <a:ext cx="912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70C0"/>
                  </a:solidFill>
                </a:rPr>
                <a:t>GaN</a:t>
              </a:r>
              <a:r>
                <a:rPr lang="en-US" sz="1200" b="1" dirty="0">
                  <a:solidFill>
                    <a:srgbClr val="0070C0"/>
                  </a:solidFill>
                </a:rPr>
                <a:t> pillar</a:t>
              </a:r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3F56C24E-296E-4C15-B52D-E33F606F6FB9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1340768"/>
              <a:ext cx="1447800" cy="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EAD53221-7292-4DDE-9EA3-D99D9F7E00CA}"/>
                </a:ext>
              </a:extLst>
            </p:cNvPr>
            <p:cNvSpPr txBox="1"/>
            <p:nvPr/>
          </p:nvSpPr>
          <p:spPr>
            <a:xfrm>
              <a:off x="3507855" y="1024670"/>
              <a:ext cx="766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20µm</a:t>
              </a:r>
            </a:p>
          </p:txBody>
        </p: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E573CC94-BADC-418B-B32C-456A0244BE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235" y="1394002"/>
              <a:ext cx="0" cy="72008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707B2300-B70A-4DBC-94D7-E6528A0DFE0B}"/>
                </a:ext>
              </a:extLst>
            </p:cNvPr>
            <p:cNvSpPr txBox="1"/>
            <p:nvPr/>
          </p:nvSpPr>
          <p:spPr>
            <a:xfrm rot="16200000">
              <a:off x="2321669" y="1571650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2µm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8100045"/>
      </p:ext>
    </p:extLst>
  </p:cSld>
  <p:clrMapOvr>
    <a:masterClrMapping/>
  </p:clrMapOvr>
  <p:transition advTm="27035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602697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TEM: HR-HAADF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3EC196-647D-4087-8D83-6A96CCD8B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1" y="1314000"/>
            <a:ext cx="2880000" cy="288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97E822-F356-4B7C-834E-48C55AA08751}"/>
              </a:ext>
            </a:extLst>
          </p:cNvPr>
          <p:cNvSpPr txBox="1"/>
          <p:nvPr/>
        </p:nvSpPr>
        <p:spPr>
          <a:xfrm>
            <a:off x="1618786" y="471130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</a:t>
            </a:r>
            <a:r>
              <a:rPr lang="en-US" dirty="0"/>
              <a:t> (0001)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EBE261-B347-43D5-9AF3-3D759F867605}"/>
              </a:ext>
            </a:extLst>
          </p:cNvPr>
          <p:cNvSpPr txBox="1"/>
          <p:nvPr/>
        </p:nvSpPr>
        <p:spPr>
          <a:xfrm>
            <a:off x="4551691" y="4561449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projection of the structure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B2647062-2F09-48F7-B67F-6F0EE71EB1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925017"/>
              </p:ext>
            </p:extLst>
          </p:nvPr>
        </p:nvGraphicFramePr>
        <p:xfrm>
          <a:off x="4032000" y="819000"/>
          <a:ext cx="3967163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2" r:id="rId5" imgW="3967444" imgH="3541994" progId="">
                  <p:embed/>
                </p:oleObj>
              </mc:Choice>
              <mc:Fallback>
                <p:oleObj r:id="rId5" imgW="3967444" imgH="354199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2000" y="819000"/>
                        <a:ext cx="3967163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8BE0680-E42B-4C98-849D-A0F4044B2147}"/>
              </a:ext>
            </a:extLst>
          </p:cNvPr>
          <p:cNvSpPr txBox="1"/>
          <p:nvPr/>
        </p:nvSpPr>
        <p:spPr>
          <a:xfrm>
            <a:off x="2682000" y="553632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(S)TEM image: 2D image of a 3D object</a:t>
            </a:r>
          </a:p>
        </p:txBody>
      </p:sp>
    </p:spTree>
    <p:extLst>
      <p:ext uri="{BB962C8B-B14F-4D97-AF65-F5344CB8AC3E}">
        <p14:creationId xmlns:p14="http://schemas.microsoft.com/office/powerpoint/2010/main" val="2897226206"/>
      </p:ext>
    </p:extLst>
  </p:cSld>
  <p:clrMapOvr>
    <a:masterClrMapping/>
  </p:clrMapOvr>
  <p:transition advTm="2703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8" y="-36001"/>
            <a:ext cx="9144000" cy="728697"/>
          </a:xfr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br>
              <a:rPr lang="fr-FR" sz="1600" dirty="0"/>
            </a:br>
            <a:endParaRPr lang="fr-CH" sz="40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3BE536-53FC-47C8-9BDF-A5146CA2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école d'été sur l'épitaxie MATEPI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0F9BA7-5FE1-43B0-A633-48328E7E8E6A}"/>
              </a:ext>
            </a:extLst>
          </p:cNvPr>
          <p:cNvSpPr txBox="1"/>
          <p:nvPr/>
        </p:nvSpPr>
        <p:spPr>
          <a:xfrm>
            <a:off x="251520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Atomic force microscopy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D110EB-C20B-4DDF-B419-1F4463265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02568"/>
            <a:ext cx="4358258" cy="25826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00AA05-6218-402F-8512-B71EA3937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9" y="3572762"/>
            <a:ext cx="2693108" cy="234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48028A-4880-4594-BA69-DCD4499339D0}"/>
              </a:ext>
            </a:extLst>
          </p:cNvPr>
          <p:cNvSpPr txBox="1"/>
          <p:nvPr/>
        </p:nvSpPr>
        <p:spPr>
          <a:xfrm>
            <a:off x="3383868" y="3528133"/>
            <a:ext cx="51485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Tapping  mode (tapping):</a:t>
            </a:r>
          </a:p>
          <a:p>
            <a:r>
              <a:rPr lang="en-US" dirty="0"/>
              <a:t>Uses repulsive forces between tip and sample</a:t>
            </a:r>
          </a:p>
          <a:p>
            <a:endParaRPr lang="en-US" dirty="0"/>
          </a:p>
          <a:p>
            <a:r>
              <a:rPr lang="en-US" dirty="0"/>
              <a:t>Periodic vibration of tip-sample distance</a:t>
            </a:r>
          </a:p>
          <a:p>
            <a:r>
              <a:rPr lang="en-US" dirty="0"/>
              <a:t>Variation of oscillation amplitude: image</a:t>
            </a:r>
          </a:p>
          <a:p>
            <a:endParaRPr lang="en-US" dirty="0"/>
          </a:p>
          <a:p>
            <a:r>
              <a:rPr lang="en-US" i="1" dirty="0">
                <a:solidFill>
                  <a:srgbClr val="00B0F0"/>
                </a:solidFill>
              </a:rPr>
              <a:t>High resolution</a:t>
            </a:r>
          </a:p>
          <a:p>
            <a:r>
              <a:rPr lang="en-US" i="1" dirty="0">
                <a:solidFill>
                  <a:srgbClr val="00B0F0"/>
                </a:solidFill>
              </a:rPr>
              <a:t>Preserved tip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0630271"/>
      </p:ext>
    </p:extLst>
  </p:cSld>
  <p:clrMapOvr>
    <a:masterClrMapping/>
  </p:clrMapOvr>
  <p:transition advTm="27035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7290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TEM: EDX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3817F98E-9A0D-4DF6-A395-46867E246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00" y="1635972"/>
            <a:ext cx="3600000" cy="1716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69E35-7E46-4C2C-ABBE-D0F4E3E4D67F}"/>
              </a:ext>
            </a:extLst>
          </p:cNvPr>
          <p:cNvSpPr/>
          <p:nvPr/>
        </p:nvSpPr>
        <p:spPr>
          <a:xfrm>
            <a:off x="2142000" y="2439000"/>
            <a:ext cx="135000" cy="200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E5842583-BED6-4B95-96F7-1F32C14DC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00" y="715656"/>
            <a:ext cx="1240168" cy="576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BD8544-68C9-4F98-879E-47CE2AC8E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0" y="4149000"/>
            <a:ext cx="4323251" cy="17602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3A71CB-F62D-419A-B1E3-5DBFEF8903A0}"/>
              </a:ext>
            </a:extLst>
          </p:cNvPr>
          <p:cNvSpPr/>
          <p:nvPr/>
        </p:nvSpPr>
        <p:spPr>
          <a:xfrm>
            <a:off x="6777000" y="2349000"/>
            <a:ext cx="630000" cy="5400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D1BE22A-47FD-4E23-96BE-2C6BEEE415CF}"/>
              </a:ext>
            </a:extLst>
          </p:cNvPr>
          <p:cNvCxnSpPr>
            <a:stCxn id="2" idx="1"/>
          </p:cNvCxnSpPr>
          <p:nvPr/>
        </p:nvCxnSpPr>
        <p:spPr>
          <a:xfrm flipH="1">
            <a:off x="5292000" y="2619000"/>
            <a:ext cx="1485000" cy="2070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620340"/>
      </p:ext>
    </p:extLst>
  </p:cSld>
  <p:clrMapOvr>
    <a:masterClrMapping/>
  </p:clrMapOvr>
  <p:transition advTm="27035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7290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TEM: EDX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0248FCB-DF2D-44DF-9B33-810C0B206AB5}"/>
              </a:ext>
            </a:extLst>
          </p:cNvPr>
          <p:cNvSpPr txBox="1"/>
          <p:nvPr/>
        </p:nvSpPr>
        <p:spPr>
          <a:xfrm>
            <a:off x="185457" y="1125834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Quantitative EDX: </a:t>
            </a:r>
          </a:p>
          <a:p>
            <a:pPr lvl="1"/>
            <a:r>
              <a:rPr lang="en-US" b="1" dirty="0"/>
              <a:t>Cliff-Lorimer</a:t>
            </a:r>
            <a:r>
              <a:rPr lang="en-US" dirty="0"/>
              <a:t> method: C</a:t>
            </a:r>
            <a:r>
              <a:rPr lang="en-US" baseline="-25000" dirty="0"/>
              <a:t>A</a:t>
            </a:r>
            <a:r>
              <a:rPr lang="en-US" dirty="0"/>
              <a:t>/C</a:t>
            </a:r>
            <a:r>
              <a:rPr lang="en-US" baseline="-25000" dirty="0"/>
              <a:t>B</a:t>
            </a:r>
            <a:r>
              <a:rPr lang="en-US" dirty="0"/>
              <a:t> = </a:t>
            </a:r>
            <a:r>
              <a:rPr lang="en-US" dirty="0" err="1"/>
              <a:t>k・I</a:t>
            </a:r>
            <a:r>
              <a:rPr lang="en-US" baseline="-25000" dirty="0" err="1"/>
              <a:t>A</a:t>
            </a:r>
            <a:r>
              <a:rPr lang="en-US" dirty="0"/>
              <a:t>/I</a:t>
            </a:r>
            <a:r>
              <a:rPr lang="en-US" baseline="-25000" dirty="0"/>
              <a:t>B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20E6DF1-566E-464B-9450-FD2C362AE434}"/>
              </a:ext>
            </a:extLst>
          </p:cNvPr>
          <p:cNvGrpSpPr>
            <a:grpSpLocks noChangeAspect="1"/>
          </p:cNvGrpSpPr>
          <p:nvPr/>
        </p:nvGrpSpPr>
        <p:grpSpPr>
          <a:xfrm>
            <a:off x="334583" y="2295302"/>
            <a:ext cx="4320000" cy="2059441"/>
            <a:chOff x="207000" y="4350753"/>
            <a:chExt cx="3600000" cy="1716201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3817F98E-9A0D-4DF6-A395-46867E24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0" y="4350753"/>
              <a:ext cx="3600000" cy="17162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769E35-7E46-4C2C-ABBE-D0F4E3E4D67F}"/>
                </a:ext>
              </a:extLst>
            </p:cNvPr>
            <p:cNvSpPr/>
            <p:nvPr/>
          </p:nvSpPr>
          <p:spPr>
            <a:xfrm>
              <a:off x="1083422" y="5175753"/>
              <a:ext cx="88922" cy="1957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0BCE571-EFCC-4D8E-86BB-EF34FD73C75B}"/>
              </a:ext>
            </a:extLst>
          </p:cNvPr>
          <p:cNvGrpSpPr/>
          <p:nvPr/>
        </p:nvGrpSpPr>
        <p:grpSpPr>
          <a:xfrm>
            <a:off x="5607000" y="913666"/>
            <a:ext cx="3218405" cy="5760000"/>
            <a:chOff x="575556" y="836712"/>
            <a:chExt cx="3218405" cy="5760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755B9D0-E972-4B0D-A69A-C4DC8A5A4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56" y="836712"/>
              <a:ext cx="1240168" cy="5760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475BE71-0F1F-4B5D-8F00-2D28E90B1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836712"/>
              <a:ext cx="1240168" cy="57600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6F57CAF-BA19-4CD2-903A-F22C32DFEBEC}"/>
                </a:ext>
              </a:extLst>
            </p:cNvPr>
            <p:cNvSpPr txBox="1"/>
            <p:nvPr/>
          </p:nvSpPr>
          <p:spPr>
            <a:xfrm>
              <a:off x="1979712" y="4154519"/>
              <a:ext cx="1718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Ga: 85%; Al:15%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23F2A1D-13D8-4509-9853-0377E8D3534A}"/>
                </a:ext>
              </a:extLst>
            </p:cNvPr>
            <p:cNvSpPr txBox="1"/>
            <p:nvPr/>
          </p:nvSpPr>
          <p:spPr>
            <a:xfrm>
              <a:off x="2171482" y="5375615"/>
              <a:ext cx="1432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Ga: 24%; Al:76%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6E93ECD-2DE0-4081-9176-4979FD8F2F74}"/>
                </a:ext>
              </a:extLst>
            </p:cNvPr>
            <p:cNvSpPr txBox="1"/>
            <p:nvPr/>
          </p:nvSpPr>
          <p:spPr>
            <a:xfrm>
              <a:off x="2075221" y="2133909"/>
              <a:ext cx="1718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Ga: 18%; Al:82%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A6BF9C9-FB77-408E-ACE6-0B68BAB0423F}"/>
              </a:ext>
            </a:extLst>
          </p:cNvPr>
          <p:cNvSpPr txBox="1"/>
          <p:nvPr/>
        </p:nvSpPr>
        <p:spPr>
          <a:xfrm>
            <a:off x="736229" y="5184000"/>
            <a:ext cx="3801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EDX: Ga: 18%; Al: 82%</a:t>
            </a:r>
          </a:p>
          <a:p>
            <a:endParaRPr lang="en-US" dirty="0"/>
          </a:p>
          <a:p>
            <a:r>
              <a:rPr lang="en-US" dirty="0"/>
              <a:t>Strain from XRD: Ga: 17%; Al: 83%</a:t>
            </a:r>
          </a:p>
        </p:txBody>
      </p:sp>
    </p:spTree>
    <p:extLst>
      <p:ext uri="{BB962C8B-B14F-4D97-AF65-F5344CB8AC3E}">
        <p14:creationId xmlns:p14="http://schemas.microsoft.com/office/powerpoint/2010/main" val="93702934"/>
      </p:ext>
    </p:extLst>
  </p:cSld>
  <p:clrMapOvr>
    <a:masterClrMapping/>
  </p:clrMapOvr>
  <p:transition advTm="27035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28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42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5A1D04-A08B-421D-8379-4959E211609C}"/>
              </a:ext>
            </a:extLst>
          </p:cNvPr>
          <p:cNvSpPr txBox="1"/>
          <p:nvPr/>
        </p:nvSpPr>
        <p:spPr>
          <a:xfrm>
            <a:off x="162000" y="81900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energy loss spectroscopy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8DC2EA-66A7-4269-8F53-0B354AE5A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00" y="1678666"/>
            <a:ext cx="4320000" cy="259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B75F27-23C6-418F-8D13-1AB560C70BD5}"/>
              </a:ext>
            </a:extLst>
          </p:cNvPr>
          <p:cNvSpPr txBox="1"/>
          <p:nvPr/>
        </p:nvSpPr>
        <p:spPr>
          <a:xfrm>
            <a:off x="342000" y="1309334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Inelastic interaction: energy loss of e</a:t>
            </a:r>
            <a:r>
              <a:rPr lang="en-US" baseline="30000" dirty="0"/>
              <a:t>-</a:t>
            </a:r>
            <a:r>
              <a:rPr lang="en-US" dirty="0"/>
              <a:t> =&gt; spectrum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ACD99A-9BBF-4F84-B181-437A248CE0A5}"/>
              </a:ext>
            </a:extLst>
          </p:cNvPr>
          <p:cNvSpPr txBox="1"/>
          <p:nvPr/>
        </p:nvSpPr>
        <p:spPr>
          <a:xfrm>
            <a:off x="432000" y="4374000"/>
            <a:ext cx="4448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Low-loss (&lt;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≈ 50eV)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Dielectric response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Free electron density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Band gap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Specimen thickness determination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C1F691-146E-4FC5-88E9-30685791BB7A}"/>
              </a:ext>
            </a:extLst>
          </p:cNvPr>
          <p:cNvSpPr txBox="1"/>
          <p:nvPr/>
        </p:nvSpPr>
        <p:spPr>
          <a:xfrm>
            <a:off x="436774" y="6253599"/>
            <a:ext cx="455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See</a:t>
            </a:r>
            <a:r>
              <a:rPr lang="fr-FR" dirty="0"/>
              <a:t> M. Amato </a:t>
            </a:r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/>
              <a:t>for an example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664271"/>
      </p:ext>
    </p:extLst>
  </p:cSld>
  <p:clrMapOvr>
    <a:masterClrMapping/>
  </p:clrMapOvr>
  <p:transition advTm="27035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11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65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5A1D04-A08B-421D-8379-4959E211609C}"/>
              </a:ext>
            </a:extLst>
          </p:cNvPr>
          <p:cNvSpPr txBox="1"/>
          <p:nvPr/>
        </p:nvSpPr>
        <p:spPr>
          <a:xfrm>
            <a:off x="162000" y="81900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energy loss spectroscopy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8DC2EA-66A7-4269-8F53-0B354AE5A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00" y="1678666"/>
            <a:ext cx="4320000" cy="259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B75F27-23C6-418F-8D13-1AB560C70BD5}"/>
              </a:ext>
            </a:extLst>
          </p:cNvPr>
          <p:cNvSpPr txBox="1"/>
          <p:nvPr/>
        </p:nvSpPr>
        <p:spPr>
          <a:xfrm>
            <a:off x="342000" y="1309334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Inelastic interaction: energy loss of e</a:t>
            </a:r>
            <a:r>
              <a:rPr lang="en-US" baseline="30000" dirty="0"/>
              <a:t>-</a:t>
            </a:r>
            <a:r>
              <a:rPr lang="en-US" dirty="0"/>
              <a:t> =&gt; spectrum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ACD99A-9BBF-4F84-B181-437A248CE0A5}"/>
              </a:ext>
            </a:extLst>
          </p:cNvPr>
          <p:cNvSpPr txBox="1"/>
          <p:nvPr/>
        </p:nvSpPr>
        <p:spPr>
          <a:xfrm>
            <a:off x="432000" y="4374000"/>
            <a:ext cx="59105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High loss (core loss): characteristic edges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Composition determination (low Z elements)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Bonding/valence state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Nearest-neighbor atomic structure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F3839D-FECC-4AD9-8B37-C67C3AD0310E}"/>
              </a:ext>
            </a:extLst>
          </p:cNvPr>
          <p:cNvSpPr txBox="1"/>
          <p:nvPr/>
        </p:nvSpPr>
        <p:spPr>
          <a:xfrm>
            <a:off x="2592000" y="60840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https://eels.info/about/overview</a:t>
            </a:r>
          </a:p>
        </p:txBody>
      </p:sp>
    </p:spTree>
    <p:extLst>
      <p:ext uri="{BB962C8B-B14F-4D97-AF65-F5344CB8AC3E}">
        <p14:creationId xmlns:p14="http://schemas.microsoft.com/office/powerpoint/2010/main" val="540175237"/>
      </p:ext>
    </p:extLst>
  </p:cSld>
  <p:clrMapOvr>
    <a:masterClrMapping/>
  </p:clrMapOvr>
  <p:transition advTm="27035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71000">
                <a:schemeClr val="accent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99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fr-FR" sz="1600" dirty="0"/>
            </a:br>
            <a:r>
              <a:rPr lang="fr-FR" sz="3200" b="1" dirty="0">
                <a:latin typeface="+mn-lt"/>
              </a:rPr>
              <a:t>Transmission Electron </a:t>
            </a:r>
            <a:r>
              <a:rPr lang="fr-FR" sz="3200" b="1" dirty="0" err="1">
                <a:latin typeface="+mn-lt"/>
              </a:rPr>
              <a:t>Microscopy</a:t>
            </a:r>
            <a:endParaRPr lang="fr-CH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5A1D04-A08B-421D-8379-4959E211609C}"/>
              </a:ext>
            </a:extLst>
          </p:cNvPr>
          <p:cNvSpPr txBox="1"/>
          <p:nvPr/>
        </p:nvSpPr>
        <p:spPr>
          <a:xfrm>
            <a:off x="162000" y="81900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energy loss spectroscopy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02C0BF-B5B7-46E9-B396-82D4E7F35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42" y="1809000"/>
            <a:ext cx="5419814" cy="38651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677397-D97B-40BB-A64F-66D3F86B7F02}"/>
              </a:ext>
            </a:extLst>
          </p:cNvPr>
          <p:cNvSpPr txBox="1"/>
          <p:nvPr/>
        </p:nvSpPr>
        <p:spPr>
          <a:xfrm>
            <a:off x="3694869" y="1793304"/>
            <a:ext cx="49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Ti</a:t>
            </a:r>
            <a:r>
              <a:rPr lang="en-US" sz="1200" b="1" baseline="-25000" dirty="0">
                <a:solidFill>
                  <a:schemeClr val="bg1"/>
                </a:solidFill>
              </a:rPr>
              <a:t>L12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9D703B-D294-4FE3-9B40-B7D33EBB43CB}"/>
              </a:ext>
            </a:extLst>
          </p:cNvPr>
          <p:cNvSpPr txBox="1"/>
          <p:nvPr/>
        </p:nvSpPr>
        <p:spPr>
          <a:xfrm>
            <a:off x="6330146" y="1809000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La</a:t>
            </a:r>
            <a:r>
              <a:rPr lang="en-US" sz="1200" b="1" baseline="-25000" dirty="0">
                <a:solidFill>
                  <a:schemeClr val="bg1"/>
                </a:solidFill>
              </a:rPr>
              <a:t>M45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979CD1-2A9F-4734-BC08-98640258CFB9}"/>
              </a:ext>
            </a:extLst>
          </p:cNvPr>
          <p:cNvSpPr txBox="1"/>
          <p:nvPr/>
        </p:nvSpPr>
        <p:spPr>
          <a:xfrm>
            <a:off x="3694869" y="285178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Sr</a:t>
            </a:r>
            <a:r>
              <a:rPr lang="en-US" sz="1200" b="1" baseline="-25000" dirty="0">
                <a:solidFill>
                  <a:schemeClr val="bg1"/>
                </a:solidFill>
              </a:rPr>
              <a:t>L23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44C1F8-FAF7-443E-A398-CB7AF52D3460}"/>
              </a:ext>
            </a:extLst>
          </p:cNvPr>
          <p:cNvSpPr txBox="1"/>
          <p:nvPr/>
        </p:nvSpPr>
        <p:spPr>
          <a:xfrm>
            <a:off x="6372000" y="2851780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Mn</a:t>
            </a:r>
            <a:r>
              <a:rPr lang="en-US" sz="1200" b="1" baseline="-25000" dirty="0">
                <a:solidFill>
                  <a:schemeClr val="bg1"/>
                </a:solidFill>
              </a:rPr>
              <a:t>L23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6642D9-71C8-4C4D-A44E-6659C71E6264}"/>
              </a:ext>
            </a:extLst>
          </p:cNvPr>
          <p:cNvSpPr txBox="1"/>
          <p:nvPr/>
        </p:nvSpPr>
        <p:spPr>
          <a:xfrm>
            <a:off x="1278422" y="5935701"/>
            <a:ext cx="6587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https://www.gatan.com/atomic-level-eels-mapping-using-high-energy-edges-dualeels-mode</a:t>
            </a:r>
          </a:p>
        </p:txBody>
      </p:sp>
    </p:spTree>
    <p:extLst>
      <p:ext uri="{BB962C8B-B14F-4D97-AF65-F5344CB8AC3E}">
        <p14:creationId xmlns:p14="http://schemas.microsoft.com/office/powerpoint/2010/main" val="525158404"/>
      </p:ext>
    </p:extLst>
  </p:cSld>
  <p:clrMapOvr>
    <a:masterClrMapping/>
  </p:clrMapOvr>
  <p:transition advTm="27035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en-US" sz="1600"/>
            </a:br>
            <a:r>
              <a:rPr lang="en-US" sz="3200" b="1">
                <a:latin typeface="+mn-lt"/>
              </a:rPr>
              <a:t>Transmission Electron Microscopy</a:t>
            </a:r>
            <a:endParaRPr lang="en-US" sz="32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7290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HR-(S)TEM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A8D88C-591A-4606-B444-BE4A0998A767}"/>
              </a:ext>
            </a:extLst>
          </p:cNvPr>
          <p:cNvSpPr txBox="1"/>
          <p:nvPr/>
        </p:nvSpPr>
        <p:spPr>
          <a:xfrm>
            <a:off x="125061" y="106305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analysis</a:t>
            </a:r>
          </a:p>
        </p:txBody>
      </p:sp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17CBD66F-BB2B-4075-A041-8536D66E28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517990"/>
              </p:ext>
            </p:extLst>
          </p:nvPr>
        </p:nvGraphicFramePr>
        <p:xfrm>
          <a:off x="269001" y="1483022"/>
          <a:ext cx="4316413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2" name="Image" r:id="rId4" imgW="4317120" imgH="2247480" progId="Photoshop.Image.7">
                  <p:embed/>
                </p:oleObj>
              </mc:Choice>
              <mc:Fallback>
                <p:oleObj name="Image" r:id="rId4" imgW="4317120" imgH="2247480" progId="Photoshop.Image.7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E5581889-5DAE-40C7-AC7C-4AB17A2CBF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001" y="1483022"/>
                        <a:ext cx="4316413" cy="2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B8927828-25C5-4D99-830D-41CA517F36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848543"/>
              </p:ext>
            </p:extLst>
          </p:nvPr>
        </p:nvGraphicFramePr>
        <p:xfrm>
          <a:off x="255587" y="3982024"/>
          <a:ext cx="4316413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3" name="Image" r:id="rId6" imgW="4317120" imgH="2247480" progId="Photoshop.Image.7">
                  <p:embed/>
                </p:oleObj>
              </mc:Choice>
              <mc:Fallback>
                <p:oleObj name="Image" r:id="rId6" imgW="4317120" imgH="2247480" progId="Photoshop.Image.7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FDB186A-D107-4A77-86FC-D3B235CB8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5587" y="3982024"/>
                        <a:ext cx="4316413" cy="2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1DF18F6F-F062-4107-BBB0-C74747E5453B}"/>
              </a:ext>
            </a:extLst>
          </p:cNvPr>
          <p:cNvSpPr txBox="1"/>
          <p:nvPr/>
        </p:nvSpPr>
        <p:spPr>
          <a:xfrm>
            <a:off x="3941135" y="143398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AlN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CA9B8A3-9205-4321-A00F-4D45E8B35161}"/>
              </a:ext>
            </a:extLst>
          </p:cNvPr>
          <p:cNvSpPr txBox="1"/>
          <p:nvPr/>
        </p:nvSpPr>
        <p:spPr>
          <a:xfrm>
            <a:off x="3725111" y="2910152"/>
            <a:ext cx="91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Si(111)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FD26DA0-B79D-49D5-A757-31F483B5CCA7}"/>
              </a:ext>
            </a:extLst>
          </p:cNvPr>
          <p:cNvSpPr txBox="1"/>
          <p:nvPr/>
        </p:nvSpPr>
        <p:spPr>
          <a:xfrm>
            <a:off x="836759" y="6376752"/>
            <a:ext cx="310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FFT highlighting dislocations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EA14A59-4043-444E-9B69-26AD97EE6BED}"/>
              </a:ext>
            </a:extLst>
          </p:cNvPr>
          <p:cNvSpPr txBox="1"/>
          <p:nvPr/>
        </p:nvSpPr>
        <p:spPr>
          <a:xfrm>
            <a:off x="4640875" y="2262080"/>
            <a:ext cx="42328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Distance beetwen misfit dislocations for a complete prelaxation complète:</a:t>
            </a:r>
          </a:p>
          <a:p>
            <a:endParaRPr lang="en-US"/>
          </a:p>
          <a:p>
            <a:pPr algn="ctr"/>
            <a:r>
              <a:rPr lang="en-US" sz="3200"/>
              <a:t>D = d</a:t>
            </a:r>
            <a:r>
              <a:rPr lang="en-US" sz="3200" baseline="-25000"/>
              <a:t>c</a:t>
            </a:r>
            <a:r>
              <a:rPr lang="en-US" sz="3200"/>
              <a:t>d</a:t>
            </a:r>
            <a:r>
              <a:rPr lang="en-US" sz="3200" baseline="-25000"/>
              <a:t>s</a:t>
            </a:r>
            <a:r>
              <a:rPr lang="en-US" sz="3200"/>
              <a:t>/(d</a:t>
            </a:r>
            <a:r>
              <a:rPr lang="en-US" sz="3200" baseline="-25000"/>
              <a:t>s</a:t>
            </a:r>
            <a:r>
              <a:rPr lang="en-US" sz="3200"/>
              <a:t>-d</a:t>
            </a:r>
            <a:r>
              <a:rPr lang="en-US" sz="3200" baseline="-25000"/>
              <a:t>c</a:t>
            </a:r>
            <a:r>
              <a:rPr lang="en-US" sz="3200"/>
              <a:t>)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AlN/Si(111): 5 AlN planes/ 4 Si planes: complete relaxation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71926A-5DE4-4102-B1ED-F20A6FD16479}"/>
              </a:ext>
            </a:extLst>
          </p:cNvPr>
          <p:cNvSpPr txBox="1"/>
          <p:nvPr/>
        </p:nvSpPr>
        <p:spPr>
          <a:xfrm>
            <a:off x="4913243" y="5574448"/>
            <a:ext cx="3540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N. Mante et al., J. Appl. Phys, 123, 715201(2018)</a:t>
            </a:r>
          </a:p>
        </p:txBody>
      </p:sp>
    </p:spTree>
    <p:extLst>
      <p:ext uri="{BB962C8B-B14F-4D97-AF65-F5344CB8AC3E}">
        <p14:creationId xmlns:p14="http://schemas.microsoft.com/office/powerpoint/2010/main" val="2525477079"/>
      </p:ext>
    </p:extLst>
  </p:cSld>
  <p:clrMapOvr>
    <a:masterClrMapping/>
  </p:clrMapOvr>
  <p:transition advTm="27035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en-US" sz="1600"/>
            </a:br>
            <a:r>
              <a:rPr lang="en-US" sz="3200" b="1">
                <a:latin typeface="+mn-lt"/>
              </a:rPr>
              <a:t>Transmission Electron Microscopy</a:t>
            </a:r>
            <a:endParaRPr lang="en-US" sz="32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7290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HR-(S)TEM</a:t>
            </a:r>
          </a:p>
        </p:txBody>
      </p:sp>
      <p:pic>
        <p:nvPicPr>
          <p:cNvPr id="12" name="Picture 4" descr="Z:\data\articles\znononpolaire\figure3.JPG">
            <a:extLst>
              <a:ext uri="{FF2B5EF4-FFF2-40B4-BE49-F238E27FC236}">
                <a16:creationId xmlns:a16="http://schemas.microsoft.com/office/drawing/2014/main" id="{1B51D9B7-30B8-47A0-AC59-35779C9F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44537"/>
            <a:ext cx="5399087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6BAF01-7A4F-4BC2-B275-5FBBCD31BE98}"/>
              </a:ext>
            </a:extLst>
          </p:cNvPr>
          <p:cNvSpPr txBox="1"/>
          <p:nvPr/>
        </p:nvSpPr>
        <p:spPr>
          <a:xfrm>
            <a:off x="2699792" y="1834541"/>
            <a:ext cx="464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A-</a:t>
            </a:r>
            <a:r>
              <a:rPr lang="en-GB" alt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plane</a:t>
            </a:r>
            <a:r>
              <a:rPr lang="en-GB" altLang="fr-FR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ZnO</a:t>
            </a:r>
            <a:r>
              <a:rPr lang="en-GB" altLang="fr-FR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on </a:t>
            </a:r>
            <a:r>
              <a:rPr lang="en-GB" alt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R-</a:t>
            </a:r>
            <a:r>
              <a:rPr lang="en-GB" altLang="fr-FR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plane</a:t>
            </a:r>
            <a:r>
              <a:rPr lang="en-GB" altLang="fr-FR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saph</a:t>
            </a:r>
            <a:r>
              <a:rPr lang="en-GB" alt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GB" altLang="fr-FR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F5A73-F974-4BE1-A7AD-DDF2E52EF4D4}"/>
              </a:ext>
            </a:extLst>
          </p:cNvPr>
          <p:cNvSpPr txBox="1"/>
          <p:nvPr/>
        </p:nvSpPr>
        <p:spPr>
          <a:xfrm>
            <a:off x="125061" y="106305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analysis</a:t>
            </a:r>
          </a:p>
        </p:txBody>
      </p:sp>
    </p:spTree>
    <p:extLst>
      <p:ext uri="{BB962C8B-B14F-4D97-AF65-F5344CB8AC3E}">
        <p14:creationId xmlns:p14="http://schemas.microsoft.com/office/powerpoint/2010/main" val="2963402531"/>
      </p:ext>
    </p:extLst>
  </p:cSld>
  <p:clrMapOvr>
    <a:masterClrMapping/>
  </p:clrMapOvr>
  <p:transition advTm="27035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-4681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en-US" sz="1600"/>
            </a:br>
            <a:r>
              <a:rPr lang="en-US" sz="3200" b="1">
                <a:latin typeface="+mn-lt"/>
              </a:rPr>
              <a:t>Transmission Electron Microscopy</a:t>
            </a:r>
            <a:endParaRPr lang="en-US" sz="32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7290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HR-(S)TEM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B0AFFB-40C8-4D5C-8654-E1A313FF7C2D}"/>
              </a:ext>
            </a:extLst>
          </p:cNvPr>
          <p:cNvSpPr txBox="1"/>
          <p:nvPr/>
        </p:nvSpPr>
        <p:spPr>
          <a:xfrm>
            <a:off x="222776" y="107800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Strain analysis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937858E-F8A9-401D-9EE2-39FCE33FF087}"/>
              </a:ext>
            </a:extLst>
          </p:cNvPr>
          <p:cNvGrpSpPr>
            <a:grpSpLocks noChangeAspect="1"/>
          </p:cNvGrpSpPr>
          <p:nvPr/>
        </p:nvGrpSpPr>
        <p:grpSpPr>
          <a:xfrm>
            <a:off x="3397124" y="904242"/>
            <a:ext cx="3600000" cy="1716201"/>
            <a:chOff x="539552" y="1088740"/>
            <a:chExt cx="5400000" cy="257430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01C7B6C-76D9-4329-8151-6ABB0A17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088740"/>
              <a:ext cx="5400000" cy="25743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50671A-9DD3-492F-AA5B-1329EDC468C0}"/>
                </a:ext>
              </a:extLst>
            </p:cNvPr>
            <p:cNvSpPr/>
            <p:nvPr/>
          </p:nvSpPr>
          <p:spPr>
            <a:xfrm>
              <a:off x="2267744" y="1435204"/>
              <a:ext cx="108012" cy="121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97B6442-172E-4473-A751-5593A5043F2B}"/>
                </a:ext>
              </a:extLst>
            </p:cNvPr>
            <p:cNvSpPr txBox="1"/>
            <p:nvPr/>
          </p:nvSpPr>
          <p:spPr>
            <a:xfrm>
              <a:off x="4644008" y="256490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00B0F0"/>
                  </a:solidFill>
                </a:rPr>
                <a:t>GaN</a:t>
              </a:r>
              <a:endParaRPr lang="en-US" sz="1400" dirty="0">
                <a:solidFill>
                  <a:srgbClr val="00B0F0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006B31A-806C-4545-9688-D3948626A927}"/>
                </a:ext>
              </a:extLst>
            </p:cNvPr>
            <p:cNvSpPr txBox="1"/>
            <p:nvPr/>
          </p:nvSpPr>
          <p:spPr>
            <a:xfrm>
              <a:off x="2033719" y="2312877"/>
              <a:ext cx="140111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AlGaN1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56335E8-A0E8-4105-9424-990290590B14}"/>
                </a:ext>
              </a:extLst>
            </p:cNvPr>
            <p:cNvSpPr txBox="1"/>
            <p:nvPr/>
          </p:nvSpPr>
          <p:spPr>
            <a:xfrm>
              <a:off x="2033719" y="2002416"/>
              <a:ext cx="15363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FF00"/>
                  </a:solidFill>
                </a:rPr>
                <a:t>AlGaN2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55F249B4-FA65-4999-AAF6-67332F09C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4" y="3082024"/>
            <a:ext cx="2880000" cy="288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3CE096A-4429-40B2-91B7-AA2724025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09" y="3069000"/>
            <a:ext cx="2880000" cy="28800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BB44889-9740-4BD9-8663-FDCFB766BC5F}"/>
              </a:ext>
            </a:extLst>
          </p:cNvPr>
          <p:cNvCxnSpPr>
            <a:cxnSpLocks/>
          </p:cNvCxnSpPr>
          <p:nvPr/>
        </p:nvCxnSpPr>
        <p:spPr>
          <a:xfrm flipH="1">
            <a:off x="2828584" y="1216277"/>
            <a:ext cx="1668185" cy="185272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8DF6A83-A513-4C09-9BB9-A5BDD8FFA5ED}"/>
              </a:ext>
            </a:extLst>
          </p:cNvPr>
          <p:cNvSpPr txBox="1"/>
          <p:nvPr/>
        </p:nvSpPr>
        <p:spPr>
          <a:xfrm>
            <a:off x="61338" y="61290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AlGaN</a:t>
            </a:r>
            <a:r>
              <a:rPr lang="en-US" dirty="0"/>
              <a:t>/</a:t>
            </a:r>
            <a:r>
              <a:rPr lang="en-US" dirty="0" err="1"/>
              <a:t>AlGaN</a:t>
            </a:r>
            <a:r>
              <a:rPr lang="en-US" dirty="0"/>
              <a:t> multi quantum well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A73440E-C9F3-4882-9241-DFA28E18ABEE}"/>
              </a:ext>
            </a:extLst>
          </p:cNvPr>
          <p:cNvSpPr txBox="1"/>
          <p:nvPr/>
        </p:nvSpPr>
        <p:spPr>
          <a:xfrm>
            <a:off x="4259995" y="6056100"/>
            <a:ext cx="482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geometrical Phase analysis (GPA) strain map</a:t>
            </a:r>
          </a:p>
        </p:txBody>
      </p:sp>
    </p:spTree>
    <p:extLst>
      <p:ext uri="{BB962C8B-B14F-4D97-AF65-F5344CB8AC3E}">
        <p14:creationId xmlns:p14="http://schemas.microsoft.com/office/powerpoint/2010/main" val="775222479"/>
      </p:ext>
    </p:extLst>
  </p:cSld>
  <p:clrMapOvr>
    <a:masterClrMapping/>
  </p:clrMapOvr>
  <p:transition advTm="27035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en-US" sz="1600"/>
            </a:br>
            <a:r>
              <a:rPr lang="en-US" sz="3200" b="1">
                <a:latin typeface="+mn-lt"/>
              </a:rPr>
              <a:t>Transmission Electron Microscopy</a:t>
            </a:r>
            <a:endParaRPr lang="en-US" sz="32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 descr="D:\public\colonne.JPG">
            <a:extLst>
              <a:ext uri="{FF2B5EF4-FFF2-40B4-BE49-F238E27FC236}">
                <a16:creationId xmlns:a16="http://schemas.microsoft.com/office/drawing/2014/main" id="{73D3B0EA-D896-4AF1-8CD8-FDCDA2238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369" y="2063751"/>
            <a:ext cx="2917706" cy="12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B8735A-FFE4-4795-9E05-E525040C7413}"/>
              </a:ext>
            </a:extLst>
          </p:cNvPr>
          <p:cNvSpPr/>
          <p:nvPr/>
        </p:nvSpPr>
        <p:spPr>
          <a:xfrm>
            <a:off x="0" y="3703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fr-FR" sz="1000" i="1" dirty="0"/>
              <a:t>F.A. Ponce Group III Nitride Semiconductor Compounds, Physics and Applications (Clarendon Press, Oxford 1998).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6ABB78-699E-4A87-95D6-B41605EFBC08}"/>
              </a:ext>
            </a:extLst>
          </p:cNvPr>
          <p:cNvSpPr txBox="1"/>
          <p:nvPr/>
        </p:nvSpPr>
        <p:spPr>
          <a:xfrm>
            <a:off x="198083" y="1137985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III-N </a:t>
            </a:r>
            <a:r>
              <a:rPr lang="fr-FR" b="1" dirty="0" err="1"/>
              <a:t>layers</a:t>
            </a:r>
            <a:r>
              <a:rPr lang="fr-FR" b="1" dirty="0"/>
              <a:t> microstructure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7B5B8C-08E0-4416-AAA6-FA46C6B0C435}"/>
              </a:ext>
            </a:extLst>
          </p:cNvPr>
          <p:cNvSpPr txBox="1"/>
          <p:nvPr/>
        </p:nvSpPr>
        <p:spPr>
          <a:xfrm>
            <a:off x="0" y="3423294"/>
            <a:ext cx="4420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Columnar</a:t>
            </a:r>
            <a:r>
              <a:rPr lang="fr-FR" sz="1400" dirty="0"/>
              <a:t> microstructures (h&gt;&gt;w) </a:t>
            </a:r>
            <a:r>
              <a:rPr lang="fr-FR" sz="1400" dirty="0" err="1"/>
              <a:t>dominated</a:t>
            </a:r>
            <a:r>
              <a:rPr lang="fr-FR" sz="1400" dirty="0"/>
              <a:t> by twist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8C7DE77-9C51-415F-895F-CC0112C8C336}"/>
              </a:ext>
            </a:extLst>
          </p:cNvPr>
          <p:cNvCxnSpPr>
            <a:cxnSpLocks/>
          </p:cNvCxnSpPr>
          <p:nvPr/>
        </p:nvCxnSpPr>
        <p:spPr>
          <a:xfrm flipV="1">
            <a:off x="412769" y="2107612"/>
            <a:ext cx="0" cy="5988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37F1D9E-0F8F-4B9E-8478-68D99002FF97}"/>
              </a:ext>
            </a:extLst>
          </p:cNvPr>
          <p:cNvSpPr txBox="1"/>
          <p:nvPr/>
        </p:nvSpPr>
        <p:spPr>
          <a:xfrm>
            <a:off x="189863" y="22354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3868C0D-8493-4742-BE5C-34AD770937F3}"/>
              </a:ext>
            </a:extLst>
          </p:cNvPr>
          <p:cNvCxnSpPr/>
          <p:nvPr/>
        </p:nvCxnSpPr>
        <p:spPr>
          <a:xfrm flipV="1">
            <a:off x="993887" y="1868576"/>
            <a:ext cx="516994" cy="19743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EB2D969-6AAD-4ACD-B3E2-1D087D37528C}"/>
              </a:ext>
            </a:extLst>
          </p:cNvPr>
          <p:cNvSpPr txBox="1"/>
          <p:nvPr/>
        </p:nvSpPr>
        <p:spPr>
          <a:xfrm rot="20395540">
            <a:off x="987528" y="16663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9F1ADEA-3527-4414-B446-9FB76E19687B}"/>
              </a:ext>
            </a:extLst>
          </p:cNvPr>
          <p:cNvGrpSpPr/>
          <p:nvPr/>
        </p:nvGrpSpPr>
        <p:grpSpPr>
          <a:xfrm>
            <a:off x="1242292" y="1591249"/>
            <a:ext cx="1802096" cy="298452"/>
            <a:chOff x="5650379" y="836712"/>
            <a:chExt cx="1802096" cy="298452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FE99F7F5-7241-4098-9BB3-70A37AD2026C}"/>
                </a:ext>
              </a:extLst>
            </p:cNvPr>
            <p:cNvCxnSpPr/>
            <p:nvPr/>
          </p:nvCxnSpPr>
          <p:spPr>
            <a:xfrm>
              <a:off x="5650379" y="836712"/>
              <a:ext cx="0" cy="28714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4D322CE-1AE5-4E6A-8F09-8B0956490FE2}"/>
                </a:ext>
              </a:extLst>
            </p:cNvPr>
            <p:cNvSpPr txBox="1"/>
            <p:nvPr/>
          </p:nvSpPr>
          <p:spPr>
            <a:xfrm>
              <a:off x="5650379" y="858165"/>
              <a:ext cx="1802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Plan view observation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EE439C74-3A70-470A-82D7-68FCD8D84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84" y="797922"/>
            <a:ext cx="2880000" cy="288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8BEBF4D-2DE5-4ABF-8E10-B65C3AD093BD}"/>
              </a:ext>
            </a:extLst>
          </p:cNvPr>
          <p:cNvSpPr txBox="1"/>
          <p:nvPr/>
        </p:nvSpPr>
        <p:spPr>
          <a:xfrm>
            <a:off x="6074122" y="75349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AlN/Si MBE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5907965-DF9D-4055-B179-E5C9AA473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6" y="4166400"/>
            <a:ext cx="2520000" cy="25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AA1AF1-45E2-48AC-9FC2-5593A1F68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04" y="4168844"/>
            <a:ext cx="2520000" cy="25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A7FA596-79AD-49A1-B3E5-DCF59FFA54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3884" y="4182042"/>
            <a:ext cx="553639" cy="54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D4A8A9F-A422-41C8-B63E-AF710D635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5715" y="4401648"/>
            <a:ext cx="408433" cy="226771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91B92E-EEAA-4BCD-B228-933A5106BC08}"/>
              </a:ext>
            </a:extLst>
          </p:cNvPr>
          <p:cNvSpPr txBox="1"/>
          <p:nvPr/>
        </p:nvSpPr>
        <p:spPr>
          <a:xfrm>
            <a:off x="5329184" y="3711052"/>
            <a:ext cx="3010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Renesson</a:t>
            </a:r>
            <a:r>
              <a:rPr lang="en-US" sz="1400" i="1" dirty="0"/>
              <a:t>, F. Semond (CRHEA)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37BEFFF-A0F0-469A-96AB-A171830709D6}"/>
              </a:ext>
            </a:extLst>
          </p:cNvPr>
          <p:cNvSpPr txBox="1"/>
          <p:nvPr/>
        </p:nvSpPr>
        <p:spPr>
          <a:xfrm>
            <a:off x="5986471" y="4964735"/>
            <a:ext cx="306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Rotation map from geometrical Phase analysis (GPA)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623FF41-9346-41D1-9421-F22AFC8DEA9E}"/>
              </a:ext>
            </a:extLst>
          </p:cNvPr>
          <p:cNvSpPr txBox="1"/>
          <p:nvPr/>
        </p:nvSpPr>
        <p:spPr>
          <a:xfrm>
            <a:off x="207000" y="7290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HR-(S)TEM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22F12AA-4F4D-4962-8C18-2F75896E796E}"/>
              </a:ext>
            </a:extLst>
          </p:cNvPr>
          <p:cNvSpPr txBox="1"/>
          <p:nvPr/>
        </p:nvSpPr>
        <p:spPr>
          <a:xfrm>
            <a:off x="1488227" y="72236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Defect analysis</a:t>
            </a:r>
          </a:p>
        </p:txBody>
      </p:sp>
    </p:spTree>
    <p:extLst>
      <p:ext uri="{BB962C8B-B14F-4D97-AF65-F5344CB8AC3E}">
        <p14:creationId xmlns:p14="http://schemas.microsoft.com/office/powerpoint/2010/main" val="1644774277"/>
      </p:ext>
    </p:extLst>
  </p:cSld>
  <p:clrMapOvr>
    <a:masterClrMapping/>
  </p:clrMapOvr>
  <p:transition advTm="27035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4" y="-126000"/>
            <a:ext cx="9144000" cy="728697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60000">
                <a:schemeClr val="tx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pPr algn="l"/>
            <a:br>
              <a:rPr lang="en-US" sz="1600"/>
            </a:br>
            <a:r>
              <a:rPr lang="en-US" sz="3200" b="1">
                <a:latin typeface="+mn-lt"/>
              </a:rPr>
              <a:t>Transmission Electron Microscopy</a:t>
            </a:r>
            <a:endParaRPr lang="en-US" sz="32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8FEC00-B418-45CE-9750-DA20C2893853}"/>
              </a:ext>
            </a:extLst>
          </p:cNvPr>
          <p:cNvSpPr txBox="1"/>
          <p:nvPr/>
        </p:nvSpPr>
        <p:spPr>
          <a:xfrm>
            <a:off x="207000" y="7290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HR-(S)TEM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5E71A8-841C-4F42-BDFD-6F43391AD76F}"/>
              </a:ext>
            </a:extLst>
          </p:cNvPr>
          <p:cNvSpPr txBox="1"/>
          <p:nvPr/>
        </p:nvSpPr>
        <p:spPr>
          <a:xfrm>
            <a:off x="207000" y="109833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Defect analysis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E85736-6192-4327-BC12-D00DC6D42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6" y="1089961"/>
            <a:ext cx="4320000" cy="432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BC64F82-8D7E-4B70-9208-71EAB7B655E9}"/>
              </a:ext>
            </a:extLst>
          </p:cNvPr>
          <p:cNvSpPr txBox="1"/>
          <p:nvPr/>
        </p:nvSpPr>
        <p:spPr>
          <a:xfrm>
            <a:off x="6983938" y="33474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Rotation map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F1CAE-BB1E-48F9-A164-A603D9A348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46" y="1067281"/>
            <a:ext cx="4320000" cy="4320000"/>
          </a:xfrm>
          <a:prstGeom prst="rect">
            <a:avLst/>
          </a:prstGeom>
          <a:ln w="60325">
            <a:solidFill>
              <a:srgbClr val="0070C0"/>
            </a:solidFill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9D50363-42B9-4BB2-AEC4-F8A420943421}"/>
              </a:ext>
            </a:extLst>
          </p:cNvPr>
          <p:cNvGrpSpPr/>
          <p:nvPr/>
        </p:nvGrpSpPr>
        <p:grpSpPr>
          <a:xfrm>
            <a:off x="7548473" y="1989000"/>
            <a:ext cx="1223631" cy="509032"/>
            <a:chOff x="7548473" y="2477700"/>
            <a:chExt cx="1223631" cy="509032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DAA13B74-0158-40B5-B2DE-E79F1CA900C9}"/>
                </a:ext>
              </a:extLst>
            </p:cNvPr>
            <p:cNvCxnSpPr>
              <a:cxnSpLocks/>
            </p:cNvCxnSpPr>
            <p:nvPr/>
          </p:nvCxnSpPr>
          <p:spPr>
            <a:xfrm>
              <a:off x="7548473" y="2795170"/>
              <a:ext cx="1223631" cy="1915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BB6EE90-4DE9-45EC-A1F4-63B5DDB7C150}"/>
                </a:ext>
              </a:extLst>
            </p:cNvPr>
            <p:cNvSpPr txBox="1"/>
            <p:nvPr/>
          </p:nvSpPr>
          <p:spPr>
            <a:xfrm>
              <a:off x="8019010" y="24777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6A268E2-E8BE-4785-B83B-2C1B3C05700D}"/>
              </a:ext>
            </a:extLst>
          </p:cNvPr>
          <p:cNvGrpSpPr/>
          <p:nvPr/>
        </p:nvGrpSpPr>
        <p:grpSpPr>
          <a:xfrm>
            <a:off x="7891728" y="2506538"/>
            <a:ext cx="880376" cy="931412"/>
            <a:chOff x="7891728" y="2995238"/>
            <a:chExt cx="880376" cy="93141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A9CB1C7E-AA6F-4785-BE39-27D5589867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1728" y="2995238"/>
              <a:ext cx="880376" cy="9314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ADF2C73-7E3E-4CA1-8212-F36230297DD1}"/>
                </a:ext>
              </a:extLst>
            </p:cNvPr>
            <p:cNvSpPr txBox="1"/>
            <p:nvPr/>
          </p:nvSpPr>
          <p:spPr>
            <a:xfrm>
              <a:off x="8209064" y="34288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545CCEF-6D59-461A-B2B7-5F71E2AAF8A2}"/>
              </a:ext>
            </a:extLst>
          </p:cNvPr>
          <p:cNvGrpSpPr/>
          <p:nvPr/>
        </p:nvGrpSpPr>
        <p:grpSpPr>
          <a:xfrm>
            <a:off x="6824219" y="3170009"/>
            <a:ext cx="1096660" cy="566026"/>
            <a:chOff x="6824219" y="3658709"/>
            <a:chExt cx="1096660" cy="566026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3A7EA6B4-C742-4E59-A85B-8E2C02C0418D}"/>
                </a:ext>
              </a:extLst>
            </p:cNvPr>
            <p:cNvCxnSpPr>
              <a:cxnSpLocks/>
            </p:cNvCxnSpPr>
            <p:nvPr/>
          </p:nvCxnSpPr>
          <p:spPr>
            <a:xfrm>
              <a:off x="6824219" y="3658709"/>
              <a:ext cx="1096660" cy="2679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26C28F2-CF4B-46EF-BFC1-D33006FD25D0}"/>
                </a:ext>
              </a:extLst>
            </p:cNvPr>
            <p:cNvSpPr txBox="1"/>
            <p:nvPr/>
          </p:nvSpPr>
          <p:spPr>
            <a:xfrm>
              <a:off x="7266273" y="385540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AB89DEF-076C-4965-9225-73262A35F5EF}"/>
              </a:ext>
            </a:extLst>
          </p:cNvPr>
          <p:cNvGrpSpPr/>
          <p:nvPr/>
        </p:nvGrpSpPr>
        <p:grpSpPr>
          <a:xfrm>
            <a:off x="6800146" y="2169000"/>
            <a:ext cx="841448" cy="1008602"/>
            <a:chOff x="6800146" y="2657700"/>
            <a:chExt cx="841448" cy="1008602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4EC804A-D0C0-43F1-B96A-279C23AA1B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0146" y="2657700"/>
              <a:ext cx="841448" cy="10086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36E0D7C-2F30-4066-977E-9CBFEE01E382}"/>
                </a:ext>
              </a:extLst>
            </p:cNvPr>
            <p:cNvSpPr txBox="1"/>
            <p:nvPr/>
          </p:nvSpPr>
          <p:spPr>
            <a:xfrm>
              <a:off x="6907964" y="289095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FE5BDC5-2C6A-4D35-B6F5-E914B180D1F6}"/>
              </a:ext>
            </a:extLst>
          </p:cNvPr>
          <p:cNvGrpSpPr/>
          <p:nvPr/>
        </p:nvGrpSpPr>
        <p:grpSpPr>
          <a:xfrm>
            <a:off x="5633373" y="2771720"/>
            <a:ext cx="1118545" cy="508868"/>
            <a:chOff x="5633373" y="3260420"/>
            <a:chExt cx="1118545" cy="508868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BAEC0A8-94E9-4BA5-A1E1-AD757878987A}"/>
                </a:ext>
              </a:extLst>
            </p:cNvPr>
            <p:cNvCxnSpPr>
              <a:cxnSpLocks/>
            </p:cNvCxnSpPr>
            <p:nvPr/>
          </p:nvCxnSpPr>
          <p:spPr>
            <a:xfrm>
              <a:off x="5633373" y="3565143"/>
              <a:ext cx="1118545" cy="2041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0E6FC82-79CD-4B4F-B029-1702E38C52F1}"/>
                </a:ext>
              </a:extLst>
            </p:cNvPr>
            <p:cNvSpPr txBox="1"/>
            <p:nvPr/>
          </p:nvSpPr>
          <p:spPr>
            <a:xfrm>
              <a:off x="5946992" y="32604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9D530DA-CA44-4B45-83C0-E21BC72CCD57}"/>
              </a:ext>
            </a:extLst>
          </p:cNvPr>
          <p:cNvGrpSpPr/>
          <p:nvPr/>
        </p:nvGrpSpPr>
        <p:grpSpPr>
          <a:xfrm>
            <a:off x="4744491" y="3927047"/>
            <a:ext cx="1139431" cy="591708"/>
            <a:chOff x="4744491" y="4415747"/>
            <a:chExt cx="1139431" cy="591708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9A71BCB3-B221-4C6F-9407-9EEBA516885B}"/>
                </a:ext>
              </a:extLst>
            </p:cNvPr>
            <p:cNvCxnSpPr>
              <a:cxnSpLocks/>
            </p:cNvCxnSpPr>
            <p:nvPr/>
          </p:nvCxnSpPr>
          <p:spPr>
            <a:xfrm>
              <a:off x="4744491" y="4415747"/>
              <a:ext cx="1139431" cy="2949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2A308E-979E-4BDF-B144-1912A15A74CE}"/>
                </a:ext>
              </a:extLst>
            </p:cNvPr>
            <p:cNvSpPr txBox="1"/>
            <p:nvPr/>
          </p:nvSpPr>
          <p:spPr>
            <a:xfrm>
              <a:off x="5194255" y="46381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E4CBCCF-30BD-4EFD-A18F-0EF13D3E4AF4}"/>
              </a:ext>
            </a:extLst>
          </p:cNvPr>
          <p:cNvGrpSpPr/>
          <p:nvPr/>
        </p:nvGrpSpPr>
        <p:grpSpPr>
          <a:xfrm>
            <a:off x="5852143" y="3303979"/>
            <a:ext cx="880376" cy="931412"/>
            <a:chOff x="5852143" y="3792679"/>
            <a:chExt cx="880376" cy="931412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1D439B19-3E14-4000-845B-6C329A6449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2143" y="3792679"/>
              <a:ext cx="880376" cy="9314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0447E10-E368-476F-AFAE-1BFEBB825561}"/>
                </a:ext>
              </a:extLst>
            </p:cNvPr>
            <p:cNvSpPr txBox="1"/>
            <p:nvPr/>
          </p:nvSpPr>
          <p:spPr>
            <a:xfrm>
              <a:off x="6238243" y="418252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DEBD9E4-85B0-4163-82EB-6B5B5E940D76}"/>
              </a:ext>
            </a:extLst>
          </p:cNvPr>
          <p:cNvGrpSpPr/>
          <p:nvPr/>
        </p:nvGrpSpPr>
        <p:grpSpPr>
          <a:xfrm>
            <a:off x="4766992" y="2940104"/>
            <a:ext cx="818153" cy="989838"/>
            <a:chOff x="4766992" y="3428804"/>
            <a:chExt cx="818153" cy="989838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742586F0-63C4-4134-AD9E-C02FE8E87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6992" y="3428804"/>
              <a:ext cx="818153" cy="989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0465DA3-AC77-4A68-8A1D-8302666D5883}"/>
                </a:ext>
              </a:extLst>
            </p:cNvPr>
            <p:cNvSpPr txBox="1"/>
            <p:nvPr/>
          </p:nvSpPr>
          <p:spPr>
            <a:xfrm>
              <a:off x="4937143" y="364466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2D0FFCF-E292-474C-A2DB-E09DB80525F2}"/>
              </a:ext>
            </a:extLst>
          </p:cNvPr>
          <p:cNvSpPr/>
          <p:nvPr/>
        </p:nvSpPr>
        <p:spPr>
          <a:xfrm>
            <a:off x="1582854" y="4188501"/>
            <a:ext cx="900000" cy="900000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5A5C891-25C4-4459-B08F-CDB787ECC989}"/>
              </a:ext>
            </a:extLst>
          </p:cNvPr>
          <p:cNvGrpSpPr/>
          <p:nvPr/>
        </p:nvGrpSpPr>
        <p:grpSpPr>
          <a:xfrm>
            <a:off x="7254803" y="1958034"/>
            <a:ext cx="293670" cy="348436"/>
            <a:chOff x="7254803" y="2446734"/>
            <a:chExt cx="293670" cy="348436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173FA37A-456B-457D-AC8C-A09FDB3066FA}"/>
                </a:ext>
              </a:extLst>
            </p:cNvPr>
            <p:cNvCxnSpPr/>
            <p:nvPr/>
          </p:nvCxnSpPr>
          <p:spPr>
            <a:xfrm flipH="1">
              <a:off x="7403923" y="2657700"/>
              <a:ext cx="79451" cy="137470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63A2900-C35D-4A52-9FAD-FDF18D86A2C3}"/>
                </a:ext>
              </a:extLst>
            </p:cNvPr>
            <p:cNvSpPr txBox="1"/>
            <p:nvPr/>
          </p:nvSpPr>
          <p:spPr>
            <a:xfrm>
              <a:off x="7254803" y="244673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b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1B15B22-84CE-4133-BD25-90C7777163C7}"/>
              </a:ext>
            </a:extLst>
          </p:cNvPr>
          <p:cNvGrpSpPr/>
          <p:nvPr/>
        </p:nvGrpSpPr>
        <p:grpSpPr>
          <a:xfrm>
            <a:off x="5441048" y="2703073"/>
            <a:ext cx="307469" cy="307777"/>
            <a:chOff x="5213491" y="2908714"/>
            <a:chExt cx="307469" cy="307777"/>
          </a:xfrm>
        </p:grpSpPr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05A91B54-F5F1-4996-8F6A-4E1196CDF531}"/>
                </a:ext>
              </a:extLst>
            </p:cNvPr>
            <p:cNvCxnSpPr>
              <a:cxnSpLocks/>
            </p:cNvCxnSpPr>
            <p:nvPr/>
          </p:nvCxnSpPr>
          <p:spPr>
            <a:xfrm>
              <a:off x="5456832" y="3053202"/>
              <a:ext cx="64128" cy="152756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249775D-6E42-4179-8BA2-C27D0B0B3C61}"/>
                </a:ext>
              </a:extLst>
            </p:cNvPr>
            <p:cNvSpPr txBox="1"/>
            <p:nvPr/>
          </p:nvSpPr>
          <p:spPr>
            <a:xfrm>
              <a:off x="5213491" y="290871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b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E07B04A-8682-43B6-8FE2-DDBBC1A28F02}"/>
              </a:ext>
            </a:extLst>
          </p:cNvPr>
          <p:cNvGrpSpPr/>
          <p:nvPr/>
        </p:nvGrpSpPr>
        <p:grpSpPr>
          <a:xfrm>
            <a:off x="5595984" y="2760300"/>
            <a:ext cx="2295744" cy="1223453"/>
            <a:chOff x="5595984" y="3249000"/>
            <a:chExt cx="2295744" cy="122345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15A2B4FF-1671-4C27-97F1-D2C478318E86}"/>
                </a:ext>
              </a:extLst>
            </p:cNvPr>
            <p:cNvGrpSpPr/>
            <p:nvPr/>
          </p:nvGrpSpPr>
          <p:grpSpPr>
            <a:xfrm>
              <a:off x="7452000" y="3249000"/>
              <a:ext cx="439728" cy="390406"/>
              <a:chOff x="6404291" y="900173"/>
              <a:chExt cx="439728" cy="390406"/>
            </a:xfrm>
          </p:grpSpPr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BB9DA10A-F55B-41F6-A3ED-0BC1C238B3DB}"/>
                  </a:ext>
                </a:extLst>
              </p:cNvPr>
              <p:cNvGrpSpPr/>
              <p:nvPr/>
            </p:nvGrpSpPr>
            <p:grpSpPr>
              <a:xfrm>
                <a:off x="6404291" y="900173"/>
                <a:ext cx="351378" cy="390406"/>
                <a:chOff x="7200132" y="2404764"/>
                <a:chExt cx="351378" cy="390406"/>
              </a:xfrm>
            </p:grpSpPr>
            <p:cxnSp>
              <p:nvCxnSpPr>
                <p:cNvPr id="55" name="Connecteur droit avec flèche 54">
                  <a:extLst>
                    <a:ext uri="{FF2B5EF4-FFF2-40B4-BE49-F238E27FC236}">
                      <a16:creationId xmlns:a16="http://schemas.microsoft.com/office/drawing/2014/main" id="{885B8D22-CEB0-4F8F-98B2-0937C9291C82}"/>
                    </a:ext>
                  </a:extLst>
                </p:cNvPr>
                <p:cNvCxnSpPr/>
                <p:nvPr/>
              </p:nvCxnSpPr>
              <p:spPr>
                <a:xfrm flipH="1">
                  <a:off x="7403923" y="2657700"/>
                  <a:ext cx="79451" cy="137470"/>
                </a:xfrm>
                <a:prstGeom prst="straightConnector1">
                  <a:avLst/>
                </a:prstGeom>
                <a:ln w="34925">
                  <a:solidFill>
                    <a:srgbClr val="00B0F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CD6D419B-25E4-4DD9-9EA2-776B2921135F}"/>
                    </a:ext>
                  </a:extLst>
                </p:cNvPr>
                <p:cNvSpPr txBox="1"/>
                <p:nvPr/>
              </p:nvSpPr>
              <p:spPr>
                <a:xfrm>
                  <a:off x="7200132" y="2404764"/>
                  <a:ext cx="35137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B0F0"/>
                      </a:solidFill>
                    </a:rPr>
                    <a:t>a</a:t>
                  </a:r>
                  <a:r>
                    <a:rPr lang="en-US" sz="1400" b="1" baseline="-25000" dirty="0">
                      <a:solidFill>
                        <a:srgbClr val="00B0F0"/>
                      </a:solidFill>
                    </a:rPr>
                    <a:t>2</a:t>
                  </a:r>
                  <a:endParaRPr lang="en-US" sz="1400" b="1" dirty="0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8C764760-61F2-4737-909E-32C0121F2DF6}"/>
                  </a:ext>
                </a:extLst>
              </p:cNvPr>
              <p:cNvGrpSpPr/>
              <p:nvPr/>
            </p:nvGrpSpPr>
            <p:grpSpPr>
              <a:xfrm>
                <a:off x="6664019" y="925925"/>
                <a:ext cx="180000" cy="180000"/>
                <a:chOff x="6664019" y="925925"/>
                <a:chExt cx="180000" cy="180000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45C8AE75-3DF8-46B2-A276-AD7BB8637F0E}"/>
                    </a:ext>
                  </a:extLst>
                </p:cNvPr>
                <p:cNvSpPr/>
                <p:nvPr/>
              </p:nvSpPr>
              <p:spPr>
                <a:xfrm>
                  <a:off x="6664019" y="925925"/>
                  <a:ext cx="180000" cy="180000"/>
                </a:xfrm>
                <a:prstGeom prst="ellipse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CEC1DFAE-0ACA-442C-9C69-EF50BED7AB0C}"/>
                    </a:ext>
                  </a:extLst>
                </p:cNvPr>
                <p:cNvCxnSpPr>
                  <a:stCxn id="52" idx="0"/>
                  <a:endCxn id="52" idx="4"/>
                </p:cNvCxnSpPr>
                <p:nvPr/>
              </p:nvCxnSpPr>
              <p:spPr>
                <a:xfrm>
                  <a:off x="6754019" y="925925"/>
                  <a:ext cx="0" cy="180000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6DF9D806-8FD4-43E6-B5A4-F1FF857FC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754019" y="925925"/>
                  <a:ext cx="0" cy="180000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CA53E646-8A50-4C33-A5E3-3CC6F5E9CE33}"/>
                </a:ext>
              </a:extLst>
            </p:cNvPr>
            <p:cNvGrpSpPr/>
            <p:nvPr/>
          </p:nvGrpSpPr>
          <p:grpSpPr>
            <a:xfrm>
              <a:off x="5595984" y="4040968"/>
              <a:ext cx="362111" cy="431485"/>
              <a:chOff x="7279483" y="822282"/>
              <a:chExt cx="362111" cy="431485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D0B389FC-CAE8-4478-B18C-E41A5547430E}"/>
                  </a:ext>
                </a:extLst>
              </p:cNvPr>
              <p:cNvGrpSpPr/>
              <p:nvPr/>
            </p:nvGrpSpPr>
            <p:grpSpPr>
              <a:xfrm>
                <a:off x="7422726" y="822282"/>
                <a:ext cx="180000" cy="180000"/>
                <a:chOff x="6664019" y="925925"/>
                <a:chExt cx="180000" cy="180000"/>
              </a:xfrm>
            </p:grpSpPr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9E610BE4-024E-442B-9248-A0E1B88E0A37}"/>
                    </a:ext>
                  </a:extLst>
                </p:cNvPr>
                <p:cNvSpPr/>
                <p:nvPr/>
              </p:nvSpPr>
              <p:spPr>
                <a:xfrm>
                  <a:off x="6664019" y="925925"/>
                  <a:ext cx="180000" cy="180000"/>
                </a:xfrm>
                <a:prstGeom prst="ellipse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D61F6C4-9B66-4575-9431-F27E3827897F}"/>
                    </a:ext>
                  </a:extLst>
                </p:cNvPr>
                <p:cNvCxnSpPr>
                  <a:stCxn id="47" idx="0"/>
                  <a:endCxn id="47" idx="4"/>
                </p:cNvCxnSpPr>
                <p:nvPr/>
              </p:nvCxnSpPr>
              <p:spPr>
                <a:xfrm>
                  <a:off x="6754019" y="925925"/>
                  <a:ext cx="0" cy="180000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0262D4B2-B793-4A2F-A244-2516BD270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754019" y="925925"/>
                  <a:ext cx="0" cy="180000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14E516B9-231B-4AB3-8562-197D39D7CEEC}"/>
                  </a:ext>
                </a:extLst>
              </p:cNvPr>
              <p:cNvGrpSpPr/>
              <p:nvPr/>
            </p:nvGrpSpPr>
            <p:grpSpPr>
              <a:xfrm>
                <a:off x="7279483" y="945990"/>
                <a:ext cx="362111" cy="307777"/>
                <a:chOff x="5158849" y="2908714"/>
                <a:chExt cx="362111" cy="307777"/>
              </a:xfrm>
            </p:grpSpPr>
            <p:cxnSp>
              <p:nvCxnSpPr>
                <p:cNvPr id="45" name="Connecteur droit avec flèche 44">
                  <a:extLst>
                    <a:ext uri="{FF2B5EF4-FFF2-40B4-BE49-F238E27FC236}">
                      <a16:creationId xmlns:a16="http://schemas.microsoft.com/office/drawing/2014/main" id="{7D1788DB-C7D1-4408-9472-6F6B0AFEA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6832" y="3053202"/>
                  <a:ext cx="64128" cy="152756"/>
                </a:xfrm>
                <a:prstGeom prst="straightConnector1">
                  <a:avLst/>
                </a:prstGeom>
                <a:ln w="34925">
                  <a:solidFill>
                    <a:srgbClr val="00B0F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D087171-D846-472E-BB8F-8A09D59DEDD6}"/>
                    </a:ext>
                  </a:extLst>
                </p:cNvPr>
                <p:cNvSpPr txBox="1"/>
                <p:nvPr/>
              </p:nvSpPr>
              <p:spPr>
                <a:xfrm>
                  <a:off x="5158849" y="2908714"/>
                  <a:ext cx="35137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B0F0"/>
                      </a:solidFill>
                    </a:rPr>
                    <a:t>a</a:t>
                  </a:r>
                  <a:r>
                    <a:rPr lang="en-US" sz="1400" b="1" baseline="-25000" dirty="0">
                      <a:solidFill>
                        <a:srgbClr val="00B0F0"/>
                      </a:solidFill>
                    </a:rPr>
                    <a:t>1</a:t>
                  </a:r>
                  <a:endParaRPr lang="en-US" sz="1400" b="1" dirty="0">
                    <a:solidFill>
                      <a:srgbClr val="00B0F0"/>
                    </a:solidFill>
                  </a:endParaRPr>
                </a:p>
              </p:txBody>
            </p:sp>
          </p:grpSp>
        </p:grp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DAA25501-F495-4FE6-A70F-54C7B7F6289E}"/>
              </a:ext>
            </a:extLst>
          </p:cNvPr>
          <p:cNvSpPr txBox="1"/>
          <p:nvPr/>
        </p:nvSpPr>
        <p:spPr>
          <a:xfrm>
            <a:off x="174588" y="5943866"/>
            <a:ext cx="889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Misorientation between </a:t>
            </a:r>
            <a:r>
              <a:rPr lang="en-US" dirty="0" err="1"/>
              <a:t>subgrains</a:t>
            </a:r>
            <a:r>
              <a:rPr lang="en-US" dirty="0"/>
              <a:t> compensated by the introduction of a</a:t>
            </a:r>
            <a:r>
              <a:rPr lang="en-US" b="1" dirty="0"/>
              <a:t>-type</a:t>
            </a:r>
            <a:r>
              <a:rPr lang="en-US" dirty="0"/>
              <a:t> edge dislocations </a:t>
            </a:r>
          </a:p>
        </p:txBody>
      </p:sp>
    </p:spTree>
    <p:extLst>
      <p:ext uri="{BB962C8B-B14F-4D97-AF65-F5344CB8AC3E}">
        <p14:creationId xmlns:p14="http://schemas.microsoft.com/office/powerpoint/2010/main" val="1397705175"/>
      </p:ext>
    </p:extLst>
  </p:cSld>
  <p:clrMapOvr>
    <a:masterClrMapping/>
  </p:clrMapOvr>
  <p:transition advTm="2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EPI2025-PV" id="{8C6E9B56-72F7-4355-8870-726F6552A842}" vid="{2D956286-80EC-4C16-9119-69522BFE4363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EPI2025-PV" id="{8C6E9B56-72F7-4355-8870-726F6552A842}" vid="{2C2BE49A-0606-4F6A-AFD7-76E49EE1254F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negues.potx" id="{76A63E0C-6125-4491-A0D7-FAD49D8B3A4E}" vid="{40F0A6C6-2BD8-4326-893E-1EA8E9B3A748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MATEPI2025-PV</Template>
  <TotalTime>3505</TotalTime>
  <Words>5893</Words>
  <Application>Microsoft Office PowerPoint</Application>
  <PresentationFormat>Affichage à l'écran (4:3)</PresentationFormat>
  <Paragraphs>1395</Paragraphs>
  <Slides>114</Slides>
  <Notes>97</Notes>
  <HiddenSlides>0</HiddenSlides>
  <MMClips>1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114</vt:i4>
      </vt:variant>
    </vt:vector>
  </HeadingPairs>
  <TitlesOfParts>
    <vt:vector size="133" baseType="lpstr">
      <vt:lpstr>AdvOTdc65c3dc</vt:lpstr>
      <vt:lpstr>AdvP6960</vt:lpstr>
      <vt:lpstr>AdvP6975</vt:lpstr>
      <vt:lpstr>Arial</vt:lpstr>
      <vt:lpstr>Calibri</vt:lpstr>
      <vt:lpstr>Calibri Light</vt:lpstr>
      <vt:lpstr>Charis SIL</vt:lpstr>
      <vt:lpstr>LMRoman12-Bold</vt:lpstr>
      <vt:lpstr>Symbol</vt:lpstr>
      <vt:lpstr>Tahoma</vt:lpstr>
      <vt:lpstr>Times New Roman</vt:lpstr>
      <vt:lpstr>Times-Roman</vt:lpstr>
      <vt:lpstr>Univers LT Std</vt:lpstr>
      <vt:lpstr>Wingdings</vt:lpstr>
      <vt:lpstr>Thème Office</vt:lpstr>
      <vt:lpstr>Conception personnalisée</vt:lpstr>
      <vt:lpstr>1_Thème Office</vt:lpstr>
      <vt:lpstr>Image</vt:lpstr>
      <vt:lpstr>Graph</vt:lpstr>
      <vt:lpstr> Structural and chemical characterization of epitaxial layers </vt:lpstr>
      <vt:lpstr> Structural and chemical characterization of epitaxial layers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Présentation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 Transmission Electron Microscopy</vt:lpstr>
      <vt:lpstr>Présentation PowerPoint</vt:lpstr>
      <vt:lpstr> </vt:lpstr>
      <vt:lpstr>Présentation PowerPoint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and chemical characterization of epitaxial layers</dc:title>
  <dc:creator>Philippe Vennéguès</dc:creator>
  <cp:lastModifiedBy>Philippe Vennéguès</cp:lastModifiedBy>
  <cp:revision>172</cp:revision>
  <dcterms:created xsi:type="dcterms:W3CDTF">2025-06-02T07:46:41Z</dcterms:created>
  <dcterms:modified xsi:type="dcterms:W3CDTF">2025-06-24T12:09:33Z</dcterms:modified>
</cp:coreProperties>
</file>